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256" r:id="rId2"/>
    <p:sldId id="500" r:id="rId3"/>
    <p:sldId id="440" r:id="rId4"/>
    <p:sldId id="501" r:id="rId5"/>
    <p:sldId id="465" r:id="rId6"/>
    <p:sldId id="443" r:id="rId7"/>
    <p:sldId id="536" r:id="rId8"/>
    <p:sldId id="560" r:id="rId9"/>
    <p:sldId id="519" r:id="rId10"/>
    <p:sldId id="471" r:id="rId11"/>
    <p:sldId id="502" r:id="rId12"/>
    <p:sldId id="582" r:id="rId13"/>
    <p:sldId id="486" r:id="rId14"/>
    <p:sldId id="490" r:id="rId15"/>
    <p:sldId id="489" r:id="rId16"/>
    <p:sldId id="491" r:id="rId17"/>
    <p:sldId id="451" r:id="rId18"/>
    <p:sldId id="488" r:id="rId19"/>
    <p:sldId id="492" r:id="rId20"/>
    <p:sldId id="446" r:id="rId21"/>
    <p:sldId id="537" r:id="rId22"/>
    <p:sldId id="544" r:id="rId23"/>
    <p:sldId id="539" r:id="rId24"/>
    <p:sldId id="547" r:id="rId25"/>
    <p:sldId id="543" r:id="rId26"/>
    <p:sldId id="506" r:id="rId27"/>
    <p:sldId id="476" r:id="rId28"/>
    <p:sldId id="511" r:id="rId29"/>
    <p:sldId id="548" r:id="rId30"/>
    <p:sldId id="514" r:id="rId31"/>
    <p:sldId id="516" r:id="rId32"/>
    <p:sldId id="517" r:id="rId33"/>
    <p:sldId id="545" r:id="rId34"/>
    <p:sldId id="546" r:id="rId35"/>
    <p:sldId id="518" r:id="rId36"/>
    <p:sldId id="549" r:id="rId37"/>
    <p:sldId id="555" r:id="rId38"/>
    <p:sldId id="556" r:id="rId39"/>
    <p:sldId id="579" r:id="rId40"/>
    <p:sldId id="580" r:id="rId41"/>
    <p:sldId id="520" r:id="rId42"/>
    <p:sldId id="467" r:id="rId43"/>
    <p:sldId id="550" r:id="rId44"/>
    <p:sldId id="551" r:id="rId45"/>
    <p:sldId id="554" r:id="rId46"/>
    <p:sldId id="521" r:id="rId47"/>
    <p:sldId id="574" r:id="rId48"/>
    <p:sldId id="552" r:id="rId49"/>
    <p:sldId id="553" r:id="rId50"/>
    <p:sldId id="559" r:id="rId51"/>
    <p:sldId id="573" r:id="rId52"/>
    <p:sldId id="557" r:id="rId53"/>
    <p:sldId id="575" r:id="rId54"/>
    <p:sldId id="581" r:id="rId55"/>
    <p:sldId id="561" r:id="rId56"/>
    <p:sldId id="568" r:id="rId57"/>
    <p:sldId id="558" r:id="rId58"/>
    <p:sldId id="562" r:id="rId59"/>
    <p:sldId id="563" r:id="rId60"/>
    <p:sldId id="564" r:id="rId61"/>
    <p:sldId id="565" r:id="rId62"/>
    <p:sldId id="566" r:id="rId63"/>
    <p:sldId id="454" r:id="rId64"/>
    <p:sldId id="570" r:id="rId65"/>
    <p:sldId id="572" r:id="rId66"/>
    <p:sldId id="571" r:id="rId67"/>
    <p:sldId id="576" r:id="rId68"/>
    <p:sldId id="577" r:id="rId69"/>
    <p:sldId id="578" r:id="rId70"/>
    <p:sldId id="56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amantha Robertson" initials="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E8"/>
    <a:srgbClr val="FBB03B"/>
    <a:srgbClr val="DBE5F1"/>
    <a:srgbClr val="A9D18E"/>
    <a:srgbClr val="000000"/>
    <a:srgbClr val="FDE9D9"/>
    <a:srgbClr val="C9C9C9"/>
    <a:srgbClr val="E2F0D9"/>
    <a:srgbClr val="87C0ED"/>
    <a:srgbClr val="EAF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5770" autoAdjust="0"/>
  </p:normalViewPr>
  <p:slideViewPr>
    <p:cSldViewPr snapToGrid="0">
      <p:cViewPr varScale="1">
        <p:scale>
          <a:sx n="103" d="100"/>
          <a:sy n="103" d="100"/>
        </p:scale>
        <p:origin x="162" y="3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12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212C0-89C7-437A-B63A-8568F8988F93}" type="doc">
      <dgm:prSet loTypeId="urn:microsoft.com/office/officeart/2008/layout/SquareAccentList" loCatId="list" qsTypeId="urn:microsoft.com/office/officeart/2005/8/quickstyle/simple1" qsCatId="simple" csTypeId="urn:microsoft.com/office/officeart/2005/8/colors/accent3_2" csCatId="accent3" phldr="1"/>
      <dgm:spPr/>
      <dgm:t>
        <a:bodyPr/>
        <a:lstStyle/>
        <a:p>
          <a:endParaRPr lang="en-US"/>
        </a:p>
      </dgm:t>
    </dgm:pt>
    <dgm:pt modelId="{A393407B-D7D3-4983-A03F-185556EC7024}">
      <dgm:prSet phldrT="[Text]" custT="1"/>
      <dgm:spPr/>
      <dgm:t>
        <a:bodyPr/>
        <a:lstStyle/>
        <a:p>
          <a:r>
            <a:rPr lang="en-US" sz="4800" b="1" dirty="0">
              <a:solidFill>
                <a:srgbClr val="00B050"/>
              </a:solidFill>
            </a:rPr>
            <a:t>03 </a:t>
          </a:r>
          <a:r>
            <a:rPr lang="en-US" sz="3000" dirty="0"/>
            <a:t>Roles </a:t>
          </a:r>
        </a:p>
      </dgm:t>
    </dgm:pt>
    <dgm:pt modelId="{E9124B97-858C-4396-9337-E590C118F189}" type="parTrans" cxnId="{07305AF1-309A-4EFE-8EB6-E47A33AA8C8B}">
      <dgm:prSet/>
      <dgm:spPr/>
      <dgm:t>
        <a:bodyPr/>
        <a:lstStyle/>
        <a:p>
          <a:endParaRPr lang="en-US"/>
        </a:p>
      </dgm:t>
    </dgm:pt>
    <dgm:pt modelId="{D4083F18-9364-48A7-A1D7-A4323CDC5508}" type="sibTrans" cxnId="{07305AF1-309A-4EFE-8EB6-E47A33AA8C8B}">
      <dgm:prSet/>
      <dgm:spPr/>
      <dgm:t>
        <a:bodyPr/>
        <a:lstStyle/>
        <a:p>
          <a:endParaRPr lang="en-US"/>
        </a:p>
      </dgm:t>
    </dgm:pt>
    <dgm:pt modelId="{F65F1335-20F2-49C7-A366-10892BEDB424}">
      <dgm:prSet phldrT="[Text]" custT="1"/>
      <dgm:spPr/>
      <dgm:t>
        <a:bodyPr/>
        <a:lstStyle/>
        <a:p>
          <a:r>
            <a:rPr lang="en-US" sz="4800" b="1" dirty="0">
              <a:solidFill>
                <a:srgbClr val="00B050"/>
              </a:solidFill>
            </a:rPr>
            <a:t>05</a:t>
          </a:r>
          <a:r>
            <a:rPr lang="en-US" sz="3000" dirty="0"/>
            <a:t> Events</a:t>
          </a:r>
        </a:p>
      </dgm:t>
    </dgm:pt>
    <dgm:pt modelId="{8D43DED6-BEAE-4354-BDD5-592941E90C1D}" type="parTrans" cxnId="{C55B31C9-926C-465B-92E8-41E0CED1DE5A}">
      <dgm:prSet/>
      <dgm:spPr/>
      <dgm:t>
        <a:bodyPr/>
        <a:lstStyle/>
        <a:p>
          <a:endParaRPr lang="en-US"/>
        </a:p>
      </dgm:t>
    </dgm:pt>
    <dgm:pt modelId="{8DB63892-8BF1-4A34-8DB2-782425503275}" type="sibTrans" cxnId="{C55B31C9-926C-465B-92E8-41E0CED1DE5A}">
      <dgm:prSet/>
      <dgm:spPr/>
      <dgm:t>
        <a:bodyPr/>
        <a:lstStyle/>
        <a:p>
          <a:endParaRPr lang="en-US"/>
        </a:p>
      </dgm:t>
    </dgm:pt>
    <dgm:pt modelId="{68D8F383-3686-4F4C-8B13-1D1930192346}">
      <dgm:prSet phldrT="[Text]" custT="1"/>
      <dgm:spPr/>
      <dgm:t>
        <a:bodyPr/>
        <a:lstStyle/>
        <a:p>
          <a:r>
            <a:rPr lang="en-US" sz="4800" b="1" dirty="0">
              <a:solidFill>
                <a:srgbClr val="00B050"/>
              </a:solidFill>
            </a:rPr>
            <a:t>03</a:t>
          </a:r>
          <a:r>
            <a:rPr lang="en-US" sz="4400" b="1" dirty="0"/>
            <a:t> </a:t>
          </a:r>
          <a:r>
            <a:rPr lang="en-US" sz="3000" dirty="0"/>
            <a:t>Artifacts</a:t>
          </a:r>
        </a:p>
      </dgm:t>
    </dgm:pt>
    <dgm:pt modelId="{E1B92DC3-F16F-46F8-AAD6-C8B2F1A21CC0}" type="parTrans" cxnId="{2CC29F1A-F187-42EA-828A-F73C9EAA04D3}">
      <dgm:prSet/>
      <dgm:spPr/>
      <dgm:t>
        <a:bodyPr/>
        <a:lstStyle/>
        <a:p>
          <a:endParaRPr lang="en-US"/>
        </a:p>
      </dgm:t>
    </dgm:pt>
    <dgm:pt modelId="{21D3219E-5527-4EBC-BFA4-648B61CB0DEB}" type="sibTrans" cxnId="{2CC29F1A-F187-42EA-828A-F73C9EAA04D3}">
      <dgm:prSet/>
      <dgm:spPr/>
      <dgm:t>
        <a:bodyPr/>
        <a:lstStyle/>
        <a:p>
          <a:endParaRPr lang="en-US"/>
        </a:p>
      </dgm:t>
    </dgm:pt>
    <dgm:pt modelId="{D93E906B-6EA9-4FDD-9DD4-E19F8023487B}">
      <dgm:prSet phldrT="[Text]" custT="1"/>
      <dgm:spPr/>
      <dgm:t>
        <a:bodyPr/>
        <a:lstStyle/>
        <a:p>
          <a:r>
            <a:rPr lang="en-US" sz="4800" b="1" kern="1200" dirty="0">
              <a:solidFill>
                <a:srgbClr val="00B050"/>
              </a:solidFill>
              <a:latin typeface="Arial"/>
              <a:ea typeface="+mn-ea"/>
              <a:cs typeface="+mn-cs"/>
            </a:rPr>
            <a:t>06</a:t>
          </a:r>
          <a:r>
            <a:rPr lang="en-US" sz="3100" kern="1200" dirty="0"/>
            <a:t> Principles</a:t>
          </a:r>
        </a:p>
      </dgm:t>
    </dgm:pt>
    <dgm:pt modelId="{BF93700D-D773-467A-BE86-F8F391A4414C}" type="parTrans" cxnId="{889DC01C-C562-41D2-B9BB-39691119B6CC}">
      <dgm:prSet/>
      <dgm:spPr/>
      <dgm:t>
        <a:bodyPr/>
        <a:lstStyle/>
        <a:p>
          <a:endParaRPr lang="en-US"/>
        </a:p>
      </dgm:t>
    </dgm:pt>
    <dgm:pt modelId="{5DD07F54-8201-4995-8C31-E9B74D144783}" type="sibTrans" cxnId="{889DC01C-C562-41D2-B9BB-39691119B6CC}">
      <dgm:prSet/>
      <dgm:spPr/>
      <dgm:t>
        <a:bodyPr/>
        <a:lstStyle/>
        <a:p>
          <a:endParaRPr lang="en-US"/>
        </a:p>
      </dgm:t>
    </dgm:pt>
    <dgm:pt modelId="{8CCBD93C-49F9-4029-99AE-F480F9057024}">
      <dgm:prSet phldrT="[Text]"/>
      <dgm:spPr/>
      <dgm:t>
        <a:bodyPr/>
        <a:lstStyle/>
        <a:p>
          <a:r>
            <a:rPr lang="en-US" dirty="0"/>
            <a:t>Product Owner</a:t>
          </a:r>
        </a:p>
      </dgm:t>
    </dgm:pt>
    <dgm:pt modelId="{A45C4669-6387-4F63-9D2B-F6152E31E85E}" type="parTrans" cxnId="{BBC6550B-9C94-4BA7-928F-3328608CB661}">
      <dgm:prSet/>
      <dgm:spPr/>
      <dgm:t>
        <a:bodyPr/>
        <a:lstStyle/>
        <a:p>
          <a:endParaRPr lang="en-US"/>
        </a:p>
      </dgm:t>
    </dgm:pt>
    <dgm:pt modelId="{E91F4672-0944-4AEB-AE48-819B267B06E2}" type="sibTrans" cxnId="{BBC6550B-9C94-4BA7-928F-3328608CB661}">
      <dgm:prSet/>
      <dgm:spPr/>
      <dgm:t>
        <a:bodyPr/>
        <a:lstStyle/>
        <a:p>
          <a:endParaRPr lang="en-US"/>
        </a:p>
      </dgm:t>
    </dgm:pt>
    <dgm:pt modelId="{1CEDBC68-40AF-46E3-8E90-6A6AC072E401}">
      <dgm:prSet phldrT="[Text]"/>
      <dgm:spPr/>
      <dgm:t>
        <a:bodyPr/>
        <a:lstStyle/>
        <a:p>
          <a:r>
            <a:rPr lang="en-US" dirty="0"/>
            <a:t>Scrum Master</a:t>
          </a:r>
        </a:p>
      </dgm:t>
    </dgm:pt>
    <dgm:pt modelId="{A52AFA94-DCCC-4288-9570-7376BEAA2B0A}" type="parTrans" cxnId="{938B3D40-2D7F-4C44-821C-6810D36E274F}">
      <dgm:prSet/>
      <dgm:spPr/>
      <dgm:t>
        <a:bodyPr/>
        <a:lstStyle/>
        <a:p>
          <a:endParaRPr lang="en-US"/>
        </a:p>
      </dgm:t>
    </dgm:pt>
    <dgm:pt modelId="{29014F2C-4840-4394-82BD-4886FB53B444}" type="sibTrans" cxnId="{938B3D40-2D7F-4C44-821C-6810D36E274F}">
      <dgm:prSet/>
      <dgm:spPr/>
      <dgm:t>
        <a:bodyPr/>
        <a:lstStyle/>
        <a:p>
          <a:endParaRPr lang="en-US"/>
        </a:p>
      </dgm:t>
    </dgm:pt>
    <dgm:pt modelId="{A3F371AB-8D57-4FFE-A649-D4440EEAF4ED}">
      <dgm:prSet phldrT="[Text]"/>
      <dgm:spPr/>
      <dgm:t>
        <a:bodyPr/>
        <a:lstStyle/>
        <a:p>
          <a:r>
            <a:rPr lang="en-US" dirty="0"/>
            <a:t>Development Team</a:t>
          </a:r>
        </a:p>
      </dgm:t>
    </dgm:pt>
    <dgm:pt modelId="{B326C871-414C-4A21-A7C5-56C37DB11871}" type="parTrans" cxnId="{D5654099-FE12-4DA5-93EE-B4D125C59B18}">
      <dgm:prSet/>
      <dgm:spPr/>
      <dgm:t>
        <a:bodyPr/>
        <a:lstStyle/>
        <a:p>
          <a:endParaRPr lang="en-US"/>
        </a:p>
      </dgm:t>
    </dgm:pt>
    <dgm:pt modelId="{8FAC02E2-1FAB-45D8-A041-3C1FC7D6D8A1}" type="sibTrans" cxnId="{D5654099-FE12-4DA5-93EE-B4D125C59B18}">
      <dgm:prSet/>
      <dgm:spPr/>
      <dgm:t>
        <a:bodyPr/>
        <a:lstStyle/>
        <a:p>
          <a:endParaRPr lang="en-US"/>
        </a:p>
      </dgm:t>
    </dgm:pt>
    <dgm:pt modelId="{97BA0A31-A87D-4717-BDF4-9B47BEDDE79A}">
      <dgm:prSet phldrT="[Text]"/>
      <dgm:spPr/>
      <dgm:t>
        <a:bodyPr/>
        <a:lstStyle/>
        <a:p>
          <a:r>
            <a:rPr lang="en-US" dirty="0"/>
            <a:t>Sprint</a:t>
          </a:r>
        </a:p>
      </dgm:t>
    </dgm:pt>
    <dgm:pt modelId="{E8639570-34C3-45A9-BE0F-92F6B8F42398}" type="parTrans" cxnId="{A36DB303-A9A4-4306-9B9E-2F789D81AB35}">
      <dgm:prSet/>
      <dgm:spPr/>
      <dgm:t>
        <a:bodyPr/>
        <a:lstStyle/>
        <a:p>
          <a:endParaRPr lang="en-US"/>
        </a:p>
      </dgm:t>
    </dgm:pt>
    <dgm:pt modelId="{8A00403D-344B-4D28-8B9A-9E61C1EFD348}" type="sibTrans" cxnId="{A36DB303-A9A4-4306-9B9E-2F789D81AB35}">
      <dgm:prSet/>
      <dgm:spPr/>
      <dgm:t>
        <a:bodyPr/>
        <a:lstStyle/>
        <a:p>
          <a:endParaRPr lang="en-US"/>
        </a:p>
      </dgm:t>
    </dgm:pt>
    <dgm:pt modelId="{B5845353-CC0E-4446-8693-14281A1AEF9E}">
      <dgm:prSet phldrT="[Text]"/>
      <dgm:spPr/>
      <dgm:t>
        <a:bodyPr/>
        <a:lstStyle/>
        <a:p>
          <a:r>
            <a:rPr lang="en-US" dirty="0"/>
            <a:t>Sprint Planning</a:t>
          </a:r>
        </a:p>
      </dgm:t>
    </dgm:pt>
    <dgm:pt modelId="{33E93DCE-EB78-43CD-A080-EE72C810825D}" type="parTrans" cxnId="{171B82EF-0676-4DE0-91A6-C466D688A1A9}">
      <dgm:prSet/>
      <dgm:spPr/>
      <dgm:t>
        <a:bodyPr/>
        <a:lstStyle/>
        <a:p>
          <a:endParaRPr lang="en-US"/>
        </a:p>
      </dgm:t>
    </dgm:pt>
    <dgm:pt modelId="{E2967044-684D-4765-A274-0B6379BFC934}" type="sibTrans" cxnId="{171B82EF-0676-4DE0-91A6-C466D688A1A9}">
      <dgm:prSet/>
      <dgm:spPr/>
      <dgm:t>
        <a:bodyPr/>
        <a:lstStyle/>
        <a:p>
          <a:endParaRPr lang="en-US"/>
        </a:p>
      </dgm:t>
    </dgm:pt>
    <dgm:pt modelId="{7E37E3C1-D54A-4799-BB8C-496BE0F4428C}">
      <dgm:prSet phldrT="[Text]"/>
      <dgm:spPr/>
      <dgm:t>
        <a:bodyPr/>
        <a:lstStyle/>
        <a:p>
          <a:r>
            <a:rPr lang="en-US" dirty="0"/>
            <a:t>Daily Scrum</a:t>
          </a:r>
        </a:p>
      </dgm:t>
    </dgm:pt>
    <dgm:pt modelId="{B0DB3712-89B0-40C5-80BD-DE178300412E}" type="parTrans" cxnId="{FBC805D5-6725-4753-AA71-67A0A4F4CF8A}">
      <dgm:prSet/>
      <dgm:spPr/>
      <dgm:t>
        <a:bodyPr/>
        <a:lstStyle/>
        <a:p>
          <a:endParaRPr lang="en-US"/>
        </a:p>
      </dgm:t>
    </dgm:pt>
    <dgm:pt modelId="{EEE0E95B-24E2-4458-A14D-68D715808691}" type="sibTrans" cxnId="{FBC805D5-6725-4753-AA71-67A0A4F4CF8A}">
      <dgm:prSet/>
      <dgm:spPr/>
      <dgm:t>
        <a:bodyPr/>
        <a:lstStyle/>
        <a:p>
          <a:endParaRPr lang="en-US"/>
        </a:p>
      </dgm:t>
    </dgm:pt>
    <dgm:pt modelId="{93D8B8B3-1078-47AF-A171-DE7AFD1417AB}">
      <dgm:prSet phldrT="[Text]"/>
      <dgm:spPr/>
      <dgm:t>
        <a:bodyPr/>
        <a:lstStyle/>
        <a:p>
          <a:r>
            <a:rPr lang="en-US" dirty="0"/>
            <a:t>Sprint Review</a:t>
          </a:r>
        </a:p>
      </dgm:t>
    </dgm:pt>
    <dgm:pt modelId="{BF2C875C-516F-4B8B-A006-78E51DB63D9A}" type="parTrans" cxnId="{F0A417A7-71FB-4CF3-BAEE-43B57434EB21}">
      <dgm:prSet/>
      <dgm:spPr/>
      <dgm:t>
        <a:bodyPr/>
        <a:lstStyle/>
        <a:p>
          <a:endParaRPr lang="en-US"/>
        </a:p>
      </dgm:t>
    </dgm:pt>
    <dgm:pt modelId="{B95C33F0-8173-410D-B5C6-A7B1B67F0CF7}" type="sibTrans" cxnId="{F0A417A7-71FB-4CF3-BAEE-43B57434EB21}">
      <dgm:prSet/>
      <dgm:spPr/>
      <dgm:t>
        <a:bodyPr/>
        <a:lstStyle/>
        <a:p>
          <a:endParaRPr lang="en-US"/>
        </a:p>
      </dgm:t>
    </dgm:pt>
    <dgm:pt modelId="{DCB8825D-EAA5-4D7F-94E9-9A96611DB5F9}">
      <dgm:prSet phldrT="[Text]"/>
      <dgm:spPr/>
      <dgm:t>
        <a:bodyPr/>
        <a:lstStyle/>
        <a:p>
          <a:r>
            <a:rPr lang="en-US" dirty="0"/>
            <a:t>Sprint Retrospective</a:t>
          </a:r>
        </a:p>
      </dgm:t>
    </dgm:pt>
    <dgm:pt modelId="{2B568A90-ECF5-41D2-9DE5-C301C4494E2F}" type="parTrans" cxnId="{73BDE519-82E1-418E-8345-31A235091CD3}">
      <dgm:prSet/>
      <dgm:spPr/>
      <dgm:t>
        <a:bodyPr/>
        <a:lstStyle/>
        <a:p>
          <a:endParaRPr lang="en-US"/>
        </a:p>
      </dgm:t>
    </dgm:pt>
    <dgm:pt modelId="{58E7D055-B285-402D-B27C-8F6952B863CC}" type="sibTrans" cxnId="{73BDE519-82E1-418E-8345-31A235091CD3}">
      <dgm:prSet/>
      <dgm:spPr/>
      <dgm:t>
        <a:bodyPr/>
        <a:lstStyle/>
        <a:p>
          <a:endParaRPr lang="en-US"/>
        </a:p>
      </dgm:t>
    </dgm:pt>
    <dgm:pt modelId="{A1DC3F7B-68A3-4D95-A873-68B8C7A69FD2}">
      <dgm:prSet phldrT="[Text]"/>
      <dgm:spPr/>
      <dgm:t>
        <a:bodyPr/>
        <a:lstStyle/>
        <a:p>
          <a:r>
            <a:rPr lang="en-US" dirty="0"/>
            <a:t>Product Backlog</a:t>
          </a:r>
        </a:p>
      </dgm:t>
    </dgm:pt>
    <dgm:pt modelId="{5AE26ECA-548C-450D-B314-E29FB27414D6}" type="parTrans" cxnId="{A1505D4B-1A8B-4B71-AE38-230A069DCA87}">
      <dgm:prSet/>
      <dgm:spPr/>
      <dgm:t>
        <a:bodyPr/>
        <a:lstStyle/>
        <a:p>
          <a:endParaRPr lang="en-US"/>
        </a:p>
      </dgm:t>
    </dgm:pt>
    <dgm:pt modelId="{51D31F4A-04EC-4EA7-8E3A-EBF1E250596D}" type="sibTrans" cxnId="{A1505D4B-1A8B-4B71-AE38-230A069DCA87}">
      <dgm:prSet/>
      <dgm:spPr/>
      <dgm:t>
        <a:bodyPr/>
        <a:lstStyle/>
        <a:p>
          <a:endParaRPr lang="en-US"/>
        </a:p>
      </dgm:t>
    </dgm:pt>
    <dgm:pt modelId="{8D87B5F6-D5CC-4DA7-A3D0-127EEAC5DD4A}">
      <dgm:prSet phldrT="[Text]"/>
      <dgm:spPr/>
      <dgm:t>
        <a:bodyPr/>
        <a:lstStyle/>
        <a:p>
          <a:r>
            <a:rPr lang="en-US" dirty="0"/>
            <a:t>Sprint Backlog</a:t>
          </a:r>
        </a:p>
      </dgm:t>
    </dgm:pt>
    <dgm:pt modelId="{2E14EC01-6CE6-4D27-AC33-C2E2899E3E82}" type="parTrans" cxnId="{82D3245D-7DA1-47A0-A3C5-B75F2C094626}">
      <dgm:prSet/>
      <dgm:spPr/>
      <dgm:t>
        <a:bodyPr/>
        <a:lstStyle/>
        <a:p>
          <a:endParaRPr lang="en-US"/>
        </a:p>
      </dgm:t>
    </dgm:pt>
    <dgm:pt modelId="{7FBC7354-D755-49DD-A3A9-7E9C487D033D}" type="sibTrans" cxnId="{82D3245D-7DA1-47A0-A3C5-B75F2C094626}">
      <dgm:prSet/>
      <dgm:spPr/>
      <dgm:t>
        <a:bodyPr/>
        <a:lstStyle/>
        <a:p>
          <a:endParaRPr lang="en-US"/>
        </a:p>
      </dgm:t>
    </dgm:pt>
    <dgm:pt modelId="{44B78280-732A-46CE-B461-9250DEB5002E}">
      <dgm:prSet phldrT="[Text]"/>
      <dgm:spPr/>
      <dgm:t>
        <a:bodyPr/>
        <a:lstStyle/>
        <a:p>
          <a:r>
            <a:rPr lang="en-US" dirty="0"/>
            <a:t>Product Increments </a:t>
          </a:r>
        </a:p>
      </dgm:t>
    </dgm:pt>
    <dgm:pt modelId="{64960B73-65CB-430D-A834-D00FB1839937}" type="parTrans" cxnId="{93B4D58E-AD84-43AB-BBAB-E9B9248E3BCA}">
      <dgm:prSet/>
      <dgm:spPr/>
      <dgm:t>
        <a:bodyPr/>
        <a:lstStyle/>
        <a:p>
          <a:endParaRPr lang="en-US"/>
        </a:p>
      </dgm:t>
    </dgm:pt>
    <dgm:pt modelId="{94B75D16-4189-461F-8B62-5AB1C13EC960}" type="sibTrans" cxnId="{93B4D58E-AD84-43AB-BBAB-E9B9248E3BCA}">
      <dgm:prSet/>
      <dgm:spPr/>
      <dgm:t>
        <a:bodyPr/>
        <a:lstStyle/>
        <a:p>
          <a:endParaRPr lang="en-US"/>
        </a:p>
      </dgm:t>
    </dgm:pt>
    <dgm:pt modelId="{70DC97DF-4B97-4D8B-8C33-622801304F96}">
      <dgm:prSet phldrT="[Text]"/>
      <dgm:spPr/>
      <dgm:t>
        <a:bodyPr/>
        <a:lstStyle/>
        <a:p>
          <a:r>
            <a:rPr lang="en-US" dirty="0"/>
            <a:t>Empirical Process Control </a:t>
          </a:r>
        </a:p>
      </dgm:t>
    </dgm:pt>
    <dgm:pt modelId="{DE62917B-8E4D-464C-BAD1-FF2A1570157D}" type="parTrans" cxnId="{4BCEED70-2166-4590-AF67-EB171F7CB8C4}">
      <dgm:prSet/>
      <dgm:spPr/>
      <dgm:t>
        <a:bodyPr/>
        <a:lstStyle/>
        <a:p>
          <a:endParaRPr lang="en-US"/>
        </a:p>
      </dgm:t>
    </dgm:pt>
    <dgm:pt modelId="{2DA9D381-AE10-4683-8121-5D9F0A9FC7B2}" type="sibTrans" cxnId="{4BCEED70-2166-4590-AF67-EB171F7CB8C4}">
      <dgm:prSet/>
      <dgm:spPr/>
      <dgm:t>
        <a:bodyPr/>
        <a:lstStyle/>
        <a:p>
          <a:endParaRPr lang="en-US"/>
        </a:p>
      </dgm:t>
    </dgm:pt>
    <dgm:pt modelId="{87030FC3-E696-4077-8A80-1442A2B0FC87}">
      <dgm:prSet phldrT="[Text]"/>
      <dgm:spPr/>
      <dgm:t>
        <a:bodyPr/>
        <a:lstStyle/>
        <a:p>
          <a:r>
            <a:rPr lang="en-US" dirty="0"/>
            <a:t>Self-Organization</a:t>
          </a:r>
        </a:p>
      </dgm:t>
    </dgm:pt>
    <dgm:pt modelId="{87B430B3-BF06-45C9-84AD-86585D41014A}" type="parTrans" cxnId="{7FDD2F1E-CC20-4A43-9BE8-2AC8BA14683F}">
      <dgm:prSet/>
      <dgm:spPr/>
      <dgm:t>
        <a:bodyPr/>
        <a:lstStyle/>
        <a:p>
          <a:endParaRPr lang="en-US"/>
        </a:p>
      </dgm:t>
    </dgm:pt>
    <dgm:pt modelId="{6BBA7721-25F6-47C7-852C-63D3474E765F}" type="sibTrans" cxnId="{7FDD2F1E-CC20-4A43-9BE8-2AC8BA14683F}">
      <dgm:prSet/>
      <dgm:spPr/>
      <dgm:t>
        <a:bodyPr/>
        <a:lstStyle/>
        <a:p>
          <a:endParaRPr lang="en-US"/>
        </a:p>
      </dgm:t>
    </dgm:pt>
    <dgm:pt modelId="{3DB07352-A767-4BCD-9433-906EA20F525B}">
      <dgm:prSet phldrT="[Text]"/>
      <dgm:spPr/>
      <dgm:t>
        <a:bodyPr/>
        <a:lstStyle/>
        <a:p>
          <a:r>
            <a:rPr lang="en-US" dirty="0"/>
            <a:t>Collaboration</a:t>
          </a:r>
        </a:p>
      </dgm:t>
    </dgm:pt>
    <dgm:pt modelId="{13345F0E-D20D-4759-812F-F1E9B5D8310F}" type="parTrans" cxnId="{25353CBC-319A-4D80-BF6F-9059454D0D42}">
      <dgm:prSet/>
      <dgm:spPr/>
      <dgm:t>
        <a:bodyPr/>
        <a:lstStyle/>
        <a:p>
          <a:endParaRPr lang="en-US"/>
        </a:p>
      </dgm:t>
    </dgm:pt>
    <dgm:pt modelId="{C246E5C3-0DA0-4FC5-9418-2DD6007EAB7F}" type="sibTrans" cxnId="{25353CBC-319A-4D80-BF6F-9059454D0D42}">
      <dgm:prSet/>
      <dgm:spPr/>
      <dgm:t>
        <a:bodyPr/>
        <a:lstStyle/>
        <a:p>
          <a:endParaRPr lang="en-US"/>
        </a:p>
      </dgm:t>
    </dgm:pt>
    <dgm:pt modelId="{D1437BD2-5D1C-444D-816E-C35368299067}">
      <dgm:prSet phldrT="[Text]"/>
      <dgm:spPr/>
      <dgm:t>
        <a:bodyPr/>
        <a:lstStyle/>
        <a:p>
          <a:r>
            <a:rPr lang="en-US" dirty="0"/>
            <a:t>Value Based Prioritization</a:t>
          </a:r>
        </a:p>
      </dgm:t>
    </dgm:pt>
    <dgm:pt modelId="{397E68DE-BA62-47F3-ADB0-A2250490634D}" type="parTrans" cxnId="{792CAA70-06C5-4771-9769-1A852EBDEC15}">
      <dgm:prSet/>
      <dgm:spPr/>
      <dgm:t>
        <a:bodyPr/>
        <a:lstStyle/>
        <a:p>
          <a:endParaRPr lang="en-US"/>
        </a:p>
      </dgm:t>
    </dgm:pt>
    <dgm:pt modelId="{1961AB7A-7093-4D39-89DD-60217FA5A8AD}" type="sibTrans" cxnId="{792CAA70-06C5-4771-9769-1A852EBDEC15}">
      <dgm:prSet/>
      <dgm:spPr/>
      <dgm:t>
        <a:bodyPr/>
        <a:lstStyle/>
        <a:p>
          <a:endParaRPr lang="en-US"/>
        </a:p>
      </dgm:t>
    </dgm:pt>
    <dgm:pt modelId="{47028DA4-45AF-43F4-B12F-3CAF99CC79B6}">
      <dgm:prSet phldrT="[Text]"/>
      <dgm:spPr/>
      <dgm:t>
        <a:bodyPr/>
        <a:lstStyle/>
        <a:p>
          <a:r>
            <a:rPr lang="en-US" dirty="0"/>
            <a:t>Time Boxing</a:t>
          </a:r>
        </a:p>
      </dgm:t>
    </dgm:pt>
    <dgm:pt modelId="{03565B58-1B4E-452A-BD44-5876C28FB926}" type="parTrans" cxnId="{92803E63-03FC-493F-A4C1-6015943CF9F1}">
      <dgm:prSet/>
      <dgm:spPr/>
      <dgm:t>
        <a:bodyPr/>
        <a:lstStyle/>
        <a:p>
          <a:endParaRPr lang="en-US"/>
        </a:p>
      </dgm:t>
    </dgm:pt>
    <dgm:pt modelId="{589E1394-9920-4619-A2F1-2734D6C81206}" type="sibTrans" cxnId="{92803E63-03FC-493F-A4C1-6015943CF9F1}">
      <dgm:prSet/>
      <dgm:spPr/>
      <dgm:t>
        <a:bodyPr/>
        <a:lstStyle/>
        <a:p>
          <a:endParaRPr lang="en-US"/>
        </a:p>
      </dgm:t>
    </dgm:pt>
    <dgm:pt modelId="{1D09D914-D49C-4F43-8E59-52FD82D81D8B}">
      <dgm:prSet phldrT="[Text]"/>
      <dgm:spPr/>
      <dgm:t>
        <a:bodyPr/>
        <a:lstStyle/>
        <a:p>
          <a:r>
            <a:rPr lang="en-US" dirty="0"/>
            <a:t>Iterative Development</a:t>
          </a:r>
        </a:p>
      </dgm:t>
    </dgm:pt>
    <dgm:pt modelId="{C4360BED-35B1-44C1-A603-1F92B55E448A}" type="parTrans" cxnId="{9F8206C8-9E06-46BD-85F7-FDEDB67BA6B3}">
      <dgm:prSet/>
      <dgm:spPr/>
      <dgm:t>
        <a:bodyPr/>
        <a:lstStyle/>
        <a:p>
          <a:endParaRPr lang="en-US"/>
        </a:p>
      </dgm:t>
    </dgm:pt>
    <dgm:pt modelId="{C50EE1AF-3BC0-4F8C-BFB9-790EFDDD881B}" type="sibTrans" cxnId="{9F8206C8-9E06-46BD-85F7-FDEDB67BA6B3}">
      <dgm:prSet/>
      <dgm:spPr/>
      <dgm:t>
        <a:bodyPr/>
        <a:lstStyle/>
        <a:p>
          <a:endParaRPr lang="en-US"/>
        </a:p>
      </dgm:t>
    </dgm:pt>
    <dgm:pt modelId="{7FA4D841-B663-4819-A76B-0CDBCDDC6B3C}" type="pres">
      <dgm:prSet presAssocID="{8FD212C0-89C7-437A-B63A-8568F8988F93}" presName="layout" presStyleCnt="0">
        <dgm:presLayoutVars>
          <dgm:chMax/>
          <dgm:chPref/>
          <dgm:dir/>
          <dgm:resizeHandles/>
        </dgm:presLayoutVars>
      </dgm:prSet>
      <dgm:spPr/>
    </dgm:pt>
    <dgm:pt modelId="{3E907EC2-8BB2-4A1A-83F4-D67F75376A0B}" type="pres">
      <dgm:prSet presAssocID="{A393407B-D7D3-4983-A03F-185556EC7024}" presName="root" presStyleCnt="0">
        <dgm:presLayoutVars>
          <dgm:chMax/>
          <dgm:chPref/>
        </dgm:presLayoutVars>
      </dgm:prSet>
      <dgm:spPr/>
    </dgm:pt>
    <dgm:pt modelId="{3A4B0B52-CB0A-4216-887D-9CE9387BC7B3}" type="pres">
      <dgm:prSet presAssocID="{A393407B-D7D3-4983-A03F-185556EC7024}" presName="rootComposite" presStyleCnt="0">
        <dgm:presLayoutVars/>
      </dgm:prSet>
      <dgm:spPr/>
    </dgm:pt>
    <dgm:pt modelId="{2BC7A6DB-C50A-4C10-808B-08870C3CD552}" type="pres">
      <dgm:prSet presAssocID="{A393407B-D7D3-4983-A03F-185556EC7024}" presName="ParentAccent" presStyleLbl="alignNode1" presStyleIdx="0" presStyleCnt="4"/>
      <dgm:spPr/>
    </dgm:pt>
    <dgm:pt modelId="{A860785E-5C46-460D-BD24-BF13F178899E}" type="pres">
      <dgm:prSet presAssocID="{A393407B-D7D3-4983-A03F-185556EC7024}" presName="ParentSmallAccent" presStyleLbl="fgAcc1" presStyleIdx="0" presStyleCnt="4"/>
      <dgm:spPr>
        <a:solidFill>
          <a:srgbClr val="A5A5A5"/>
        </a:solidFill>
        <a:ln>
          <a:noFill/>
        </a:ln>
      </dgm:spPr>
    </dgm:pt>
    <dgm:pt modelId="{C9B85A5C-AD91-4E27-B80E-94044910AAF5}" type="pres">
      <dgm:prSet presAssocID="{A393407B-D7D3-4983-A03F-185556EC7024}" presName="Parent" presStyleLbl="revTx" presStyleIdx="0" presStyleCnt="21">
        <dgm:presLayoutVars>
          <dgm:chMax/>
          <dgm:chPref val="4"/>
          <dgm:bulletEnabled val="1"/>
        </dgm:presLayoutVars>
      </dgm:prSet>
      <dgm:spPr/>
    </dgm:pt>
    <dgm:pt modelId="{5505DAD6-D223-4F06-8760-B62627A5E1F8}" type="pres">
      <dgm:prSet presAssocID="{A393407B-D7D3-4983-A03F-185556EC7024}" presName="childShape" presStyleCnt="0">
        <dgm:presLayoutVars>
          <dgm:chMax val="0"/>
          <dgm:chPref val="0"/>
        </dgm:presLayoutVars>
      </dgm:prSet>
      <dgm:spPr/>
    </dgm:pt>
    <dgm:pt modelId="{4B900732-B45B-40A9-A499-3BD7A6CFBB3D}" type="pres">
      <dgm:prSet presAssocID="{8CCBD93C-49F9-4029-99AE-F480F9057024}" presName="childComposite" presStyleCnt="0">
        <dgm:presLayoutVars>
          <dgm:chMax val="0"/>
          <dgm:chPref val="0"/>
        </dgm:presLayoutVars>
      </dgm:prSet>
      <dgm:spPr/>
    </dgm:pt>
    <dgm:pt modelId="{256E7E01-7327-44EA-8AD9-4DAE8899AB70}" type="pres">
      <dgm:prSet presAssocID="{8CCBD93C-49F9-4029-99AE-F480F9057024}" presName="ChildAccent" presStyleLbl="solidFgAcc1" presStyleIdx="0" presStyleCnt="17"/>
      <dgm:spPr/>
    </dgm:pt>
    <dgm:pt modelId="{654E6786-5F65-4ACD-990B-D41D1ED08529}" type="pres">
      <dgm:prSet presAssocID="{8CCBD93C-49F9-4029-99AE-F480F9057024}" presName="Child" presStyleLbl="revTx" presStyleIdx="1" presStyleCnt="21">
        <dgm:presLayoutVars>
          <dgm:chMax val="0"/>
          <dgm:chPref val="0"/>
          <dgm:bulletEnabled val="1"/>
        </dgm:presLayoutVars>
      </dgm:prSet>
      <dgm:spPr/>
    </dgm:pt>
    <dgm:pt modelId="{F0A4732D-BC61-43EB-8B34-0ADFAC0A4F0B}" type="pres">
      <dgm:prSet presAssocID="{1CEDBC68-40AF-46E3-8E90-6A6AC072E401}" presName="childComposite" presStyleCnt="0">
        <dgm:presLayoutVars>
          <dgm:chMax val="0"/>
          <dgm:chPref val="0"/>
        </dgm:presLayoutVars>
      </dgm:prSet>
      <dgm:spPr/>
    </dgm:pt>
    <dgm:pt modelId="{91F149AF-45B9-44BB-823F-31F798E19939}" type="pres">
      <dgm:prSet presAssocID="{1CEDBC68-40AF-46E3-8E90-6A6AC072E401}" presName="ChildAccent" presStyleLbl="solidFgAcc1" presStyleIdx="1" presStyleCnt="17"/>
      <dgm:spPr/>
    </dgm:pt>
    <dgm:pt modelId="{ABFCDC49-26DF-4F7D-868D-147283EB7255}" type="pres">
      <dgm:prSet presAssocID="{1CEDBC68-40AF-46E3-8E90-6A6AC072E401}" presName="Child" presStyleLbl="revTx" presStyleIdx="2" presStyleCnt="21">
        <dgm:presLayoutVars>
          <dgm:chMax val="0"/>
          <dgm:chPref val="0"/>
          <dgm:bulletEnabled val="1"/>
        </dgm:presLayoutVars>
      </dgm:prSet>
      <dgm:spPr/>
    </dgm:pt>
    <dgm:pt modelId="{D0E9ED4C-C6B7-4F26-9E1A-8935A8FF3575}" type="pres">
      <dgm:prSet presAssocID="{A3F371AB-8D57-4FFE-A649-D4440EEAF4ED}" presName="childComposite" presStyleCnt="0">
        <dgm:presLayoutVars>
          <dgm:chMax val="0"/>
          <dgm:chPref val="0"/>
        </dgm:presLayoutVars>
      </dgm:prSet>
      <dgm:spPr/>
    </dgm:pt>
    <dgm:pt modelId="{23DE1DC1-23FF-4455-84EA-FE67E981674F}" type="pres">
      <dgm:prSet presAssocID="{A3F371AB-8D57-4FFE-A649-D4440EEAF4ED}" presName="ChildAccent" presStyleLbl="solidFgAcc1" presStyleIdx="2" presStyleCnt="17"/>
      <dgm:spPr/>
    </dgm:pt>
    <dgm:pt modelId="{F743DB5C-DD40-41EF-AEFD-2EA89287E19F}" type="pres">
      <dgm:prSet presAssocID="{A3F371AB-8D57-4FFE-A649-D4440EEAF4ED}" presName="Child" presStyleLbl="revTx" presStyleIdx="3" presStyleCnt="21">
        <dgm:presLayoutVars>
          <dgm:chMax val="0"/>
          <dgm:chPref val="0"/>
          <dgm:bulletEnabled val="1"/>
        </dgm:presLayoutVars>
      </dgm:prSet>
      <dgm:spPr/>
    </dgm:pt>
    <dgm:pt modelId="{0A2E3931-17D0-4149-A17A-9E642EE9972D}" type="pres">
      <dgm:prSet presAssocID="{F65F1335-20F2-49C7-A366-10892BEDB424}" presName="root" presStyleCnt="0">
        <dgm:presLayoutVars>
          <dgm:chMax/>
          <dgm:chPref/>
        </dgm:presLayoutVars>
      </dgm:prSet>
      <dgm:spPr/>
    </dgm:pt>
    <dgm:pt modelId="{D1F7F498-25E7-4F2F-8CE5-6E562C457DC8}" type="pres">
      <dgm:prSet presAssocID="{F65F1335-20F2-49C7-A366-10892BEDB424}" presName="rootComposite" presStyleCnt="0">
        <dgm:presLayoutVars/>
      </dgm:prSet>
      <dgm:spPr/>
    </dgm:pt>
    <dgm:pt modelId="{69602E40-6E16-49E7-B87F-AA356D5B41C2}" type="pres">
      <dgm:prSet presAssocID="{F65F1335-20F2-49C7-A366-10892BEDB424}" presName="ParentAccent" presStyleLbl="alignNode1" presStyleIdx="1" presStyleCnt="4"/>
      <dgm:spPr/>
    </dgm:pt>
    <dgm:pt modelId="{44C01647-9FF4-47BA-8017-3139E3B8DA56}" type="pres">
      <dgm:prSet presAssocID="{F65F1335-20F2-49C7-A366-10892BEDB424}" presName="ParentSmallAccent" presStyleLbl="fgAcc1" presStyleIdx="1" presStyleCnt="4"/>
      <dgm:spPr>
        <a:xfrm>
          <a:off x="2969527" y="721306"/>
          <a:ext cx="207374" cy="207374"/>
        </a:xfrm>
        <a:prstGeom prst="rect">
          <a:avLst/>
        </a:prstGeom>
        <a:solidFill>
          <a:srgbClr val="A5A5A5"/>
        </a:solidFill>
        <a:ln w="12700" cap="flat" cmpd="sng" algn="ctr">
          <a:noFill/>
          <a:prstDash val="solid"/>
          <a:miter lim="800000"/>
        </a:ln>
        <a:effectLst/>
      </dgm:spPr>
    </dgm:pt>
    <dgm:pt modelId="{845EA699-81C8-4B1B-83D2-953507D1D1AB}" type="pres">
      <dgm:prSet presAssocID="{F65F1335-20F2-49C7-A366-10892BEDB424}" presName="Parent" presStyleLbl="revTx" presStyleIdx="4" presStyleCnt="21">
        <dgm:presLayoutVars>
          <dgm:chMax/>
          <dgm:chPref val="4"/>
          <dgm:bulletEnabled val="1"/>
        </dgm:presLayoutVars>
      </dgm:prSet>
      <dgm:spPr/>
    </dgm:pt>
    <dgm:pt modelId="{D03F3421-1B59-4B93-B0B6-941607C57501}" type="pres">
      <dgm:prSet presAssocID="{F65F1335-20F2-49C7-A366-10892BEDB424}" presName="childShape" presStyleCnt="0">
        <dgm:presLayoutVars>
          <dgm:chMax val="0"/>
          <dgm:chPref val="0"/>
        </dgm:presLayoutVars>
      </dgm:prSet>
      <dgm:spPr/>
    </dgm:pt>
    <dgm:pt modelId="{D2108B93-A94A-4FA6-A420-054C91A693DB}" type="pres">
      <dgm:prSet presAssocID="{97BA0A31-A87D-4717-BDF4-9B47BEDDE79A}" presName="childComposite" presStyleCnt="0">
        <dgm:presLayoutVars>
          <dgm:chMax val="0"/>
          <dgm:chPref val="0"/>
        </dgm:presLayoutVars>
      </dgm:prSet>
      <dgm:spPr/>
    </dgm:pt>
    <dgm:pt modelId="{4859B480-973D-49C5-A248-046A74FED9A6}" type="pres">
      <dgm:prSet presAssocID="{97BA0A31-A87D-4717-BDF4-9B47BEDDE79A}" presName="ChildAccent" presStyleLbl="solidFgAcc1" presStyleIdx="3" presStyleCnt="17"/>
      <dgm:spPr/>
    </dgm:pt>
    <dgm:pt modelId="{41D9FE7C-36A4-49A6-8127-E02D114A59F9}" type="pres">
      <dgm:prSet presAssocID="{97BA0A31-A87D-4717-BDF4-9B47BEDDE79A}" presName="Child" presStyleLbl="revTx" presStyleIdx="5" presStyleCnt="21">
        <dgm:presLayoutVars>
          <dgm:chMax val="0"/>
          <dgm:chPref val="0"/>
          <dgm:bulletEnabled val="1"/>
        </dgm:presLayoutVars>
      </dgm:prSet>
      <dgm:spPr/>
    </dgm:pt>
    <dgm:pt modelId="{F9EA8DDE-A630-4F8E-AE22-2422E7E171A8}" type="pres">
      <dgm:prSet presAssocID="{B5845353-CC0E-4446-8693-14281A1AEF9E}" presName="childComposite" presStyleCnt="0">
        <dgm:presLayoutVars>
          <dgm:chMax val="0"/>
          <dgm:chPref val="0"/>
        </dgm:presLayoutVars>
      </dgm:prSet>
      <dgm:spPr/>
    </dgm:pt>
    <dgm:pt modelId="{C60B223A-832A-40DE-AFF9-F6A926B9815E}" type="pres">
      <dgm:prSet presAssocID="{B5845353-CC0E-4446-8693-14281A1AEF9E}" presName="ChildAccent" presStyleLbl="solidFgAcc1" presStyleIdx="4" presStyleCnt="17"/>
      <dgm:spPr/>
    </dgm:pt>
    <dgm:pt modelId="{4ABD2537-8BF6-4DB9-BE72-B97D24226D7E}" type="pres">
      <dgm:prSet presAssocID="{B5845353-CC0E-4446-8693-14281A1AEF9E}" presName="Child" presStyleLbl="revTx" presStyleIdx="6" presStyleCnt="21">
        <dgm:presLayoutVars>
          <dgm:chMax val="0"/>
          <dgm:chPref val="0"/>
          <dgm:bulletEnabled val="1"/>
        </dgm:presLayoutVars>
      </dgm:prSet>
      <dgm:spPr/>
    </dgm:pt>
    <dgm:pt modelId="{C21C0A6F-5B10-4BF6-AD6A-847E3A1C56A5}" type="pres">
      <dgm:prSet presAssocID="{7E37E3C1-D54A-4799-BB8C-496BE0F4428C}" presName="childComposite" presStyleCnt="0">
        <dgm:presLayoutVars>
          <dgm:chMax val="0"/>
          <dgm:chPref val="0"/>
        </dgm:presLayoutVars>
      </dgm:prSet>
      <dgm:spPr/>
    </dgm:pt>
    <dgm:pt modelId="{CCBF393C-79DE-48C6-B6DF-6548E12D0D5D}" type="pres">
      <dgm:prSet presAssocID="{7E37E3C1-D54A-4799-BB8C-496BE0F4428C}" presName="ChildAccent" presStyleLbl="solidFgAcc1" presStyleIdx="5" presStyleCnt="17"/>
      <dgm:spPr/>
    </dgm:pt>
    <dgm:pt modelId="{FB28D4B2-8CEB-49C8-97C8-CE0D194AC4CD}" type="pres">
      <dgm:prSet presAssocID="{7E37E3C1-D54A-4799-BB8C-496BE0F4428C}" presName="Child" presStyleLbl="revTx" presStyleIdx="7" presStyleCnt="21">
        <dgm:presLayoutVars>
          <dgm:chMax val="0"/>
          <dgm:chPref val="0"/>
          <dgm:bulletEnabled val="1"/>
        </dgm:presLayoutVars>
      </dgm:prSet>
      <dgm:spPr/>
    </dgm:pt>
    <dgm:pt modelId="{91AEA3FD-466B-4DB2-B116-BCD9588B69E1}" type="pres">
      <dgm:prSet presAssocID="{93D8B8B3-1078-47AF-A171-DE7AFD1417AB}" presName="childComposite" presStyleCnt="0">
        <dgm:presLayoutVars>
          <dgm:chMax val="0"/>
          <dgm:chPref val="0"/>
        </dgm:presLayoutVars>
      </dgm:prSet>
      <dgm:spPr/>
    </dgm:pt>
    <dgm:pt modelId="{38B173F2-3C1D-49CC-9FE9-7276B518A423}" type="pres">
      <dgm:prSet presAssocID="{93D8B8B3-1078-47AF-A171-DE7AFD1417AB}" presName="ChildAccent" presStyleLbl="solidFgAcc1" presStyleIdx="6" presStyleCnt="17"/>
      <dgm:spPr/>
    </dgm:pt>
    <dgm:pt modelId="{1A76D118-036F-43A0-A397-3BD446C01E65}" type="pres">
      <dgm:prSet presAssocID="{93D8B8B3-1078-47AF-A171-DE7AFD1417AB}" presName="Child" presStyleLbl="revTx" presStyleIdx="8" presStyleCnt="21">
        <dgm:presLayoutVars>
          <dgm:chMax val="0"/>
          <dgm:chPref val="0"/>
          <dgm:bulletEnabled val="1"/>
        </dgm:presLayoutVars>
      </dgm:prSet>
      <dgm:spPr/>
    </dgm:pt>
    <dgm:pt modelId="{983B1B40-085C-4845-AD0D-7D89A3F65A89}" type="pres">
      <dgm:prSet presAssocID="{DCB8825D-EAA5-4D7F-94E9-9A96611DB5F9}" presName="childComposite" presStyleCnt="0">
        <dgm:presLayoutVars>
          <dgm:chMax val="0"/>
          <dgm:chPref val="0"/>
        </dgm:presLayoutVars>
      </dgm:prSet>
      <dgm:spPr/>
    </dgm:pt>
    <dgm:pt modelId="{6F8210AA-58AF-4BA4-98FF-C5680BAB3C62}" type="pres">
      <dgm:prSet presAssocID="{DCB8825D-EAA5-4D7F-94E9-9A96611DB5F9}" presName="ChildAccent" presStyleLbl="solidFgAcc1" presStyleIdx="7" presStyleCnt="17"/>
      <dgm:spPr/>
    </dgm:pt>
    <dgm:pt modelId="{D0F61DA3-07EE-4ACE-930B-2FF98B193F27}" type="pres">
      <dgm:prSet presAssocID="{DCB8825D-EAA5-4D7F-94E9-9A96611DB5F9}" presName="Child" presStyleLbl="revTx" presStyleIdx="9" presStyleCnt="21">
        <dgm:presLayoutVars>
          <dgm:chMax val="0"/>
          <dgm:chPref val="0"/>
          <dgm:bulletEnabled val="1"/>
        </dgm:presLayoutVars>
      </dgm:prSet>
      <dgm:spPr/>
    </dgm:pt>
    <dgm:pt modelId="{ED5023CB-2B0F-448D-A57B-D56FF8892DEC}" type="pres">
      <dgm:prSet presAssocID="{68D8F383-3686-4F4C-8B13-1D1930192346}" presName="root" presStyleCnt="0">
        <dgm:presLayoutVars>
          <dgm:chMax/>
          <dgm:chPref/>
        </dgm:presLayoutVars>
      </dgm:prSet>
      <dgm:spPr/>
    </dgm:pt>
    <dgm:pt modelId="{D41BC90D-FCE5-44BC-B133-5B9AE76114AA}" type="pres">
      <dgm:prSet presAssocID="{68D8F383-3686-4F4C-8B13-1D1930192346}" presName="rootComposite" presStyleCnt="0">
        <dgm:presLayoutVars/>
      </dgm:prSet>
      <dgm:spPr/>
    </dgm:pt>
    <dgm:pt modelId="{3570B36A-998B-4AC2-BC3A-28A4AFEB4277}" type="pres">
      <dgm:prSet presAssocID="{68D8F383-3686-4F4C-8B13-1D1930192346}" presName="ParentAccent" presStyleLbl="alignNode1" presStyleIdx="2" presStyleCnt="4"/>
      <dgm:spPr/>
    </dgm:pt>
    <dgm:pt modelId="{1E4FFC8B-9197-4867-808F-A8F4E3D876BB}" type="pres">
      <dgm:prSet presAssocID="{68D8F383-3686-4F4C-8B13-1D1930192346}" presName="ParentSmallAccent" presStyleLbl="fgAcc1" presStyleIdx="2" presStyleCnt="4"/>
      <dgm:spPr>
        <a:xfrm>
          <a:off x="5933487" y="721306"/>
          <a:ext cx="207374" cy="207374"/>
        </a:xfrm>
        <a:prstGeom prst="rect">
          <a:avLst/>
        </a:prstGeom>
        <a:solidFill>
          <a:srgbClr val="A5A5A5"/>
        </a:solidFill>
        <a:ln w="12700" cap="flat" cmpd="sng" algn="ctr">
          <a:noFill/>
          <a:prstDash val="solid"/>
          <a:miter lim="800000"/>
        </a:ln>
        <a:effectLst/>
      </dgm:spPr>
    </dgm:pt>
    <dgm:pt modelId="{9EDBC1FA-37BE-49E4-9E1E-4CBFB28EB061}" type="pres">
      <dgm:prSet presAssocID="{68D8F383-3686-4F4C-8B13-1D1930192346}" presName="Parent" presStyleLbl="revTx" presStyleIdx="10" presStyleCnt="21">
        <dgm:presLayoutVars>
          <dgm:chMax/>
          <dgm:chPref val="4"/>
          <dgm:bulletEnabled val="1"/>
        </dgm:presLayoutVars>
      </dgm:prSet>
      <dgm:spPr/>
    </dgm:pt>
    <dgm:pt modelId="{BD397E4B-C26D-4060-BE87-D552B14E71FE}" type="pres">
      <dgm:prSet presAssocID="{68D8F383-3686-4F4C-8B13-1D1930192346}" presName="childShape" presStyleCnt="0">
        <dgm:presLayoutVars>
          <dgm:chMax val="0"/>
          <dgm:chPref val="0"/>
        </dgm:presLayoutVars>
      </dgm:prSet>
      <dgm:spPr/>
    </dgm:pt>
    <dgm:pt modelId="{32274F30-8F2A-4B02-9414-EFA198945398}" type="pres">
      <dgm:prSet presAssocID="{A1DC3F7B-68A3-4D95-A873-68B8C7A69FD2}" presName="childComposite" presStyleCnt="0">
        <dgm:presLayoutVars>
          <dgm:chMax val="0"/>
          <dgm:chPref val="0"/>
        </dgm:presLayoutVars>
      </dgm:prSet>
      <dgm:spPr/>
    </dgm:pt>
    <dgm:pt modelId="{15FDD14D-80FC-4299-9BE5-F12DFA555C24}" type="pres">
      <dgm:prSet presAssocID="{A1DC3F7B-68A3-4D95-A873-68B8C7A69FD2}" presName="ChildAccent" presStyleLbl="solidFgAcc1" presStyleIdx="8" presStyleCnt="17"/>
      <dgm:spPr/>
    </dgm:pt>
    <dgm:pt modelId="{B3271F55-119B-4A82-B0B0-7076D875E8E4}" type="pres">
      <dgm:prSet presAssocID="{A1DC3F7B-68A3-4D95-A873-68B8C7A69FD2}" presName="Child" presStyleLbl="revTx" presStyleIdx="11" presStyleCnt="21">
        <dgm:presLayoutVars>
          <dgm:chMax val="0"/>
          <dgm:chPref val="0"/>
          <dgm:bulletEnabled val="1"/>
        </dgm:presLayoutVars>
      </dgm:prSet>
      <dgm:spPr/>
    </dgm:pt>
    <dgm:pt modelId="{B02D869D-9FB6-46E2-A29A-31835953C585}" type="pres">
      <dgm:prSet presAssocID="{8D87B5F6-D5CC-4DA7-A3D0-127EEAC5DD4A}" presName="childComposite" presStyleCnt="0">
        <dgm:presLayoutVars>
          <dgm:chMax val="0"/>
          <dgm:chPref val="0"/>
        </dgm:presLayoutVars>
      </dgm:prSet>
      <dgm:spPr/>
    </dgm:pt>
    <dgm:pt modelId="{AE182710-E6EC-4B35-BB3E-4ECDF654EB14}" type="pres">
      <dgm:prSet presAssocID="{8D87B5F6-D5CC-4DA7-A3D0-127EEAC5DD4A}" presName="ChildAccent" presStyleLbl="solidFgAcc1" presStyleIdx="9" presStyleCnt="17"/>
      <dgm:spPr/>
    </dgm:pt>
    <dgm:pt modelId="{B2A60F2A-9402-4E98-B8E1-60533676DD61}" type="pres">
      <dgm:prSet presAssocID="{8D87B5F6-D5CC-4DA7-A3D0-127EEAC5DD4A}" presName="Child" presStyleLbl="revTx" presStyleIdx="12" presStyleCnt="21">
        <dgm:presLayoutVars>
          <dgm:chMax val="0"/>
          <dgm:chPref val="0"/>
          <dgm:bulletEnabled val="1"/>
        </dgm:presLayoutVars>
      </dgm:prSet>
      <dgm:spPr/>
    </dgm:pt>
    <dgm:pt modelId="{7969806C-A04A-4682-B7CD-A3866618B687}" type="pres">
      <dgm:prSet presAssocID="{44B78280-732A-46CE-B461-9250DEB5002E}" presName="childComposite" presStyleCnt="0">
        <dgm:presLayoutVars>
          <dgm:chMax val="0"/>
          <dgm:chPref val="0"/>
        </dgm:presLayoutVars>
      </dgm:prSet>
      <dgm:spPr/>
    </dgm:pt>
    <dgm:pt modelId="{B5033A51-CB63-4EA4-9C61-D4C5CF640C7B}" type="pres">
      <dgm:prSet presAssocID="{44B78280-732A-46CE-B461-9250DEB5002E}" presName="ChildAccent" presStyleLbl="solidFgAcc1" presStyleIdx="10" presStyleCnt="17"/>
      <dgm:spPr/>
    </dgm:pt>
    <dgm:pt modelId="{FC77E02C-5395-43CA-936F-DC7AADD2A961}" type="pres">
      <dgm:prSet presAssocID="{44B78280-732A-46CE-B461-9250DEB5002E}" presName="Child" presStyleLbl="revTx" presStyleIdx="13" presStyleCnt="21">
        <dgm:presLayoutVars>
          <dgm:chMax val="0"/>
          <dgm:chPref val="0"/>
          <dgm:bulletEnabled val="1"/>
        </dgm:presLayoutVars>
      </dgm:prSet>
      <dgm:spPr/>
    </dgm:pt>
    <dgm:pt modelId="{3AF91ED3-2841-4AAD-A5F3-BE4580BF3101}" type="pres">
      <dgm:prSet presAssocID="{D93E906B-6EA9-4FDD-9DD4-E19F8023487B}" presName="root" presStyleCnt="0">
        <dgm:presLayoutVars>
          <dgm:chMax/>
          <dgm:chPref/>
        </dgm:presLayoutVars>
      </dgm:prSet>
      <dgm:spPr/>
    </dgm:pt>
    <dgm:pt modelId="{516FCA6E-147E-4561-8B64-07C5D01D4CAF}" type="pres">
      <dgm:prSet presAssocID="{D93E906B-6EA9-4FDD-9DD4-E19F8023487B}" presName="rootComposite" presStyleCnt="0">
        <dgm:presLayoutVars/>
      </dgm:prSet>
      <dgm:spPr/>
    </dgm:pt>
    <dgm:pt modelId="{2FE4975A-7E0B-4DEE-9D1D-C021F4FF8747}" type="pres">
      <dgm:prSet presAssocID="{D93E906B-6EA9-4FDD-9DD4-E19F8023487B}" presName="ParentAccent" presStyleLbl="alignNode1" presStyleIdx="3" presStyleCnt="4"/>
      <dgm:spPr/>
    </dgm:pt>
    <dgm:pt modelId="{68C23EFE-6817-4420-8321-7569391118A1}" type="pres">
      <dgm:prSet presAssocID="{D93E906B-6EA9-4FDD-9DD4-E19F8023487B}" presName="ParentSmallAccent" presStyleLbl="fgAcc1" presStyleIdx="3" presStyleCnt="4"/>
      <dgm:spPr>
        <a:xfrm>
          <a:off x="8897446" y="721306"/>
          <a:ext cx="207374" cy="207374"/>
        </a:xfrm>
        <a:prstGeom prst="rect">
          <a:avLst/>
        </a:prstGeom>
        <a:solidFill>
          <a:srgbClr val="A5A5A5"/>
        </a:solidFill>
        <a:ln w="12700" cap="flat" cmpd="sng" algn="ctr">
          <a:noFill/>
          <a:prstDash val="solid"/>
          <a:miter lim="800000"/>
        </a:ln>
        <a:effectLst/>
      </dgm:spPr>
    </dgm:pt>
    <dgm:pt modelId="{AD2C505F-C8D3-41A6-83E6-5269552E522F}" type="pres">
      <dgm:prSet presAssocID="{D93E906B-6EA9-4FDD-9DD4-E19F8023487B}" presName="Parent" presStyleLbl="revTx" presStyleIdx="14" presStyleCnt="21">
        <dgm:presLayoutVars>
          <dgm:chMax/>
          <dgm:chPref val="4"/>
          <dgm:bulletEnabled val="1"/>
        </dgm:presLayoutVars>
      </dgm:prSet>
      <dgm:spPr/>
    </dgm:pt>
    <dgm:pt modelId="{ACC5B6AB-7E5F-4FC8-A1BE-CFA3437D3E4E}" type="pres">
      <dgm:prSet presAssocID="{D93E906B-6EA9-4FDD-9DD4-E19F8023487B}" presName="childShape" presStyleCnt="0">
        <dgm:presLayoutVars>
          <dgm:chMax val="0"/>
          <dgm:chPref val="0"/>
        </dgm:presLayoutVars>
      </dgm:prSet>
      <dgm:spPr/>
    </dgm:pt>
    <dgm:pt modelId="{91CB53D0-F93B-43BF-9D01-AC48113DB326}" type="pres">
      <dgm:prSet presAssocID="{70DC97DF-4B97-4D8B-8C33-622801304F96}" presName="childComposite" presStyleCnt="0">
        <dgm:presLayoutVars>
          <dgm:chMax val="0"/>
          <dgm:chPref val="0"/>
        </dgm:presLayoutVars>
      </dgm:prSet>
      <dgm:spPr/>
    </dgm:pt>
    <dgm:pt modelId="{91598FFE-CA67-4001-8FCE-6E4DD990AD67}" type="pres">
      <dgm:prSet presAssocID="{70DC97DF-4B97-4D8B-8C33-622801304F96}" presName="ChildAccent" presStyleLbl="solidFgAcc1" presStyleIdx="11" presStyleCnt="17"/>
      <dgm:spPr/>
    </dgm:pt>
    <dgm:pt modelId="{773A0289-4332-43AF-8EA4-180785CECD72}" type="pres">
      <dgm:prSet presAssocID="{70DC97DF-4B97-4D8B-8C33-622801304F96}" presName="Child" presStyleLbl="revTx" presStyleIdx="15" presStyleCnt="21">
        <dgm:presLayoutVars>
          <dgm:chMax val="0"/>
          <dgm:chPref val="0"/>
          <dgm:bulletEnabled val="1"/>
        </dgm:presLayoutVars>
      </dgm:prSet>
      <dgm:spPr/>
    </dgm:pt>
    <dgm:pt modelId="{979237BE-F657-4325-B2DE-DCDDD3BF794E}" type="pres">
      <dgm:prSet presAssocID="{87030FC3-E696-4077-8A80-1442A2B0FC87}" presName="childComposite" presStyleCnt="0">
        <dgm:presLayoutVars>
          <dgm:chMax val="0"/>
          <dgm:chPref val="0"/>
        </dgm:presLayoutVars>
      </dgm:prSet>
      <dgm:spPr/>
    </dgm:pt>
    <dgm:pt modelId="{FC6E2FD0-6497-4D6F-A055-6B0E51F98E37}" type="pres">
      <dgm:prSet presAssocID="{87030FC3-E696-4077-8A80-1442A2B0FC87}" presName="ChildAccent" presStyleLbl="solidFgAcc1" presStyleIdx="12" presStyleCnt="17"/>
      <dgm:spPr/>
    </dgm:pt>
    <dgm:pt modelId="{F6EA2B95-C574-42CD-BCE8-C7451ECC465C}" type="pres">
      <dgm:prSet presAssocID="{87030FC3-E696-4077-8A80-1442A2B0FC87}" presName="Child" presStyleLbl="revTx" presStyleIdx="16" presStyleCnt="21">
        <dgm:presLayoutVars>
          <dgm:chMax val="0"/>
          <dgm:chPref val="0"/>
          <dgm:bulletEnabled val="1"/>
        </dgm:presLayoutVars>
      </dgm:prSet>
      <dgm:spPr/>
    </dgm:pt>
    <dgm:pt modelId="{0D4605E7-FE5F-451B-86ED-07773D5AB251}" type="pres">
      <dgm:prSet presAssocID="{3DB07352-A767-4BCD-9433-906EA20F525B}" presName="childComposite" presStyleCnt="0">
        <dgm:presLayoutVars>
          <dgm:chMax val="0"/>
          <dgm:chPref val="0"/>
        </dgm:presLayoutVars>
      </dgm:prSet>
      <dgm:spPr/>
    </dgm:pt>
    <dgm:pt modelId="{7568B9FA-0914-4343-8905-16EE5FA31E3F}" type="pres">
      <dgm:prSet presAssocID="{3DB07352-A767-4BCD-9433-906EA20F525B}" presName="ChildAccent" presStyleLbl="solidFgAcc1" presStyleIdx="13" presStyleCnt="17"/>
      <dgm:spPr/>
    </dgm:pt>
    <dgm:pt modelId="{AE67A2B6-6EEF-460F-B1D3-955D979D42A2}" type="pres">
      <dgm:prSet presAssocID="{3DB07352-A767-4BCD-9433-906EA20F525B}" presName="Child" presStyleLbl="revTx" presStyleIdx="17" presStyleCnt="21">
        <dgm:presLayoutVars>
          <dgm:chMax val="0"/>
          <dgm:chPref val="0"/>
          <dgm:bulletEnabled val="1"/>
        </dgm:presLayoutVars>
      </dgm:prSet>
      <dgm:spPr/>
    </dgm:pt>
    <dgm:pt modelId="{7235019D-C8A7-45DC-B0E4-911DF3773E7E}" type="pres">
      <dgm:prSet presAssocID="{D1437BD2-5D1C-444D-816E-C35368299067}" presName="childComposite" presStyleCnt="0">
        <dgm:presLayoutVars>
          <dgm:chMax val="0"/>
          <dgm:chPref val="0"/>
        </dgm:presLayoutVars>
      </dgm:prSet>
      <dgm:spPr/>
    </dgm:pt>
    <dgm:pt modelId="{CF578104-7FEF-4136-B206-8198BD0ED46B}" type="pres">
      <dgm:prSet presAssocID="{D1437BD2-5D1C-444D-816E-C35368299067}" presName="ChildAccent" presStyleLbl="solidFgAcc1" presStyleIdx="14" presStyleCnt="17"/>
      <dgm:spPr/>
    </dgm:pt>
    <dgm:pt modelId="{C718C86D-BC65-4914-89EE-18EC387F1A8D}" type="pres">
      <dgm:prSet presAssocID="{D1437BD2-5D1C-444D-816E-C35368299067}" presName="Child" presStyleLbl="revTx" presStyleIdx="18" presStyleCnt="21">
        <dgm:presLayoutVars>
          <dgm:chMax val="0"/>
          <dgm:chPref val="0"/>
          <dgm:bulletEnabled val="1"/>
        </dgm:presLayoutVars>
      </dgm:prSet>
      <dgm:spPr/>
    </dgm:pt>
    <dgm:pt modelId="{B189C906-7B63-44D3-860C-EA7838711345}" type="pres">
      <dgm:prSet presAssocID="{47028DA4-45AF-43F4-B12F-3CAF99CC79B6}" presName="childComposite" presStyleCnt="0">
        <dgm:presLayoutVars>
          <dgm:chMax val="0"/>
          <dgm:chPref val="0"/>
        </dgm:presLayoutVars>
      </dgm:prSet>
      <dgm:spPr/>
    </dgm:pt>
    <dgm:pt modelId="{89DB0BBA-A84A-4015-B67E-6B6ABF194142}" type="pres">
      <dgm:prSet presAssocID="{47028DA4-45AF-43F4-B12F-3CAF99CC79B6}" presName="ChildAccent" presStyleLbl="solidFgAcc1" presStyleIdx="15" presStyleCnt="17"/>
      <dgm:spPr/>
    </dgm:pt>
    <dgm:pt modelId="{77DE3F9B-26EE-403C-9555-CF2C902EFEE7}" type="pres">
      <dgm:prSet presAssocID="{47028DA4-45AF-43F4-B12F-3CAF99CC79B6}" presName="Child" presStyleLbl="revTx" presStyleIdx="19" presStyleCnt="21">
        <dgm:presLayoutVars>
          <dgm:chMax val="0"/>
          <dgm:chPref val="0"/>
          <dgm:bulletEnabled val="1"/>
        </dgm:presLayoutVars>
      </dgm:prSet>
      <dgm:spPr/>
    </dgm:pt>
    <dgm:pt modelId="{B5A98A3B-A8B4-42B3-8D4D-22354D2BCC9B}" type="pres">
      <dgm:prSet presAssocID="{1D09D914-D49C-4F43-8E59-52FD82D81D8B}" presName="childComposite" presStyleCnt="0">
        <dgm:presLayoutVars>
          <dgm:chMax val="0"/>
          <dgm:chPref val="0"/>
        </dgm:presLayoutVars>
      </dgm:prSet>
      <dgm:spPr/>
    </dgm:pt>
    <dgm:pt modelId="{3D2BB852-7C06-4DD1-ACD9-FA06BFC09C46}" type="pres">
      <dgm:prSet presAssocID="{1D09D914-D49C-4F43-8E59-52FD82D81D8B}" presName="ChildAccent" presStyleLbl="solidFgAcc1" presStyleIdx="16" presStyleCnt="17"/>
      <dgm:spPr/>
    </dgm:pt>
    <dgm:pt modelId="{BCFE9C90-69EC-4933-97CD-E19E7A5C0090}" type="pres">
      <dgm:prSet presAssocID="{1D09D914-D49C-4F43-8E59-52FD82D81D8B}" presName="Child" presStyleLbl="revTx" presStyleIdx="20" presStyleCnt="21">
        <dgm:presLayoutVars>
          <dgm:chMax val="0"/>
          <dgm:chPref val="0"/>
          <dgm:bulletEnabled val="1"/>
        </dgm:presLayoutVars>
      </dgm:prSet>
      <dgm:spPr/>
    </dgm:pt>
  </dgm:ptLst>
  <dgm:cxnLst>
    <dgm:cxn modelId="{FBCA6E03-D82C-414F-A251-9ED04D032A5B}" type="presOf" srcId="{1CEDBC68-40AF-46E3-8E90-6A6AC072E401}" destId="{ABFCDC49-26DF-4F7D-868D-147283EB7255}" srcOrd="0" destOrd="0" presId="urn:microsoft.com/office/officeart/2008/layout/SquareAccentList"/>
    <dgm:cxn modelId="{A36DB303-A9A4-4306-9B9E-2F789D81AB35}" srcId="{F65F1335-20F2-49C7-A366-10892BEDB424}" destId="{97BA0A31-A87D-4717-BDF4-9B47BEDDE79A}" srcOrd="0" destOrd="0" parTransId="{E8639570-34C3-45A9-BE0F-92F6B8F42398}" sibTransId="{8A00403D-344B-4D28-8B9A-9E61C1EFD348}"/>
    <dgm:cxn modelId="{BFB64A0A-F824-40AA-9823-FDEB62C55DAB}" type="presOf" srcId="{93D8B8B3-1078-47AF-A171-DE7AFD1417AB}" destId="{1A76D118-036F-43A0-A397-3BD446C01E65}" srcOrd="0" destOrd="0" presId="urn:microsoft.com/office/officeart/2008/layout/SquareAccentList"/>
    <dgm:cxn modelId="{BBC6550B-9C94-4BA7-928F-3328608CB661}" srcId="{A393407B-D7D3-4983-A03F-185556EC7024}" destId="{8CCBD93C-49F9-4029-99AE-F480F9057024}" srcOrd="0" destOrd="0" parTransId="{A45C4669-6387-4F63-9D2B-F6152E31E85E}" sibTransId="{E91F4672-0944-4AEB-AE48-819B267B06E2}"/>
    <dgm:cxn modelId="{3F4F9918-55B1-42DC-8BE0-11C3918F9102}" type="presOf" srcId="{A3F371AB-8D57-4FFE-A649-D4440EEAF4ED}" destId="{F743DB5C-DD40-41EF-AEFD-2EA89287E19F}" srcOrd="0" destOrd="0" presId="urn:microsoft.com/office/officeart/2008/layout/SquareAccentList"/>
    <dgm:cxn modelId="{86F89F19-7A27-4EA3-8CEB-B4E5FDE2BE22}" type="presOf" srcId="{DCB8825D-EAA5-4D7F-94E9-9A96611DB5F9}" destId="{D0F61DA3-07EE-4ACE-930B-2FF98B193F27}" srcOrd="0" destOrd="0" presId="urn:microsoft.com/office/officeart/2008/layout/SquareAccentList"/>
    <dgm:cxn modelId="{73BDE519-82E1-418E-8345-31A235091CD3}" srcId="{F65F1335-20F2-49C7-A366-10892BEDB424}" destId="{DCB8825D-EAA5-4D7F-94E9-9A96611DB5F9}" srcOrd="4" destOrd="0" parTransId="{2B568A90-ECF5-41D2-9DE5-C301C4494E2F}" sibTransId="{58E7D055-B285-402D-B27C-8F6952B863CC}"/>
    <dgm:cxn modelId="{2CC29F1A-F187-42EA-828A-F73C9EAA04D3}" srcId="{8FD212C0-89C7-437A-B63A-8568F8988F93}" destId="{68D8F383-3686-4F4C-8B13-1D1930192346}" srcOrd="2" destOrd="0" parTransId="{E1B92DC3-F16F-46F8-AAD6-C8B2F1A21CC0}" sibTransId="{21D3219E-5527-4EBC-BFA4-648B61CB0DEB}"/>
    <dgm:cxn modelId="{889DC01C-C562-41D2-B9BB-39691119B6CC}" srcId="{8FD212C0-89C7-437A-B63A-8568F8988F93}" destId="{D93E906B-6EA9-4FDD-9DD4-E19F8023487B}" srcOrd="3" destOrd="0" parTransId="{BF93700D-D773-467A-BE86-F8F391A4414C}" sibTransId="{5DD07F54-8201-4995-8C31-E9B74D144783}"/>
    <dgm:cxn modelId="{7FDD2F1E-CC20-4A43-9BE8-2AC8BA14683F}" srcId="{D93E906B-6EA9-4FDD-9DD4-E19F8023487B}" destId="{87030FC3-E696-4077-8A80-1442A2B0FC87}" srcOrd="1" destOrd="0" parTransId="{87B430B3-BF06-45C9-84AD-86585D41014A}" sibTransId="{6BBA7721-25F6-47C7-852C-63D3474E765F}"/>
    <dgm:cxn modelId="{938B3D40-2D7F-4C44-821C-6810D36E274F}" srcId="{A393407B-D7D3-4983-A03F-185556EC7024}" destId="{1CEDBC68-40AF-46E3-8E90-6A6AC072E401}" srcOrd="1" destOrd="0" parTransId="{A52AFA94-DCCC-4288-9570-7376BEAA2B0A}" sibTransId="{29014F2C-4840-4394-82BD-4886FB53B444}"/>
    <dgm:cxn modelId="{82D3245D-7DA1-47A0-A3C5-B75F2C094626}" srcId="{68D8F383-3686-4F4C-8B13-1D1930192346}" destId="{8D87B5F6-D5CC-4DA7-A3D0-127EEAC5DD4A}" srcOrd="1" destOrd="0" parTransId="{2E14EC01-6CE6-4D27-AC33-C2E2899E3E82}" sibTransId="{7FBC7354-D755-49DD-A3A9-7E9C487D033D}"/>
    <dgm:cxn modelId="{634D1162-2203-4C15-A596-B00F9A2A8B53}" type="presOf" srcId="{B5845353-CC0E-4446-8693-14281A1AEF9E}" destId="{4ABD2537-8BF6-4DB9-BE72-B97D24226D7E}" srcOrd="0" destOrd="0" presId="urn:microsoft.com/office/officeart/2008/layout/SquareAccentList"/>
    <dgm:cxn modelId="{4448E242-A602-474B-A257-FB66B4A41703}" type="presOf" srcId="{3DB07352-A767-4BCD-9433-906EA20F525B}" destId="{AE67A2B6-6EEF-460F-B1D3-955D979D42A2}" srcOrd="0" destOrd="0" presId="urn:microsoft.com/office/officeart/2008/layout/SquareAccentList"/>
    <dgm:cxn modelId="{92803E63-03FC-493F-A4C1-6015943CF9F1}" srcId="{D93E906B-6EA9-4FDD-9DD4-E19F8023487B}" destId="{47028DA4-45AF-43F4-B12F-3CAF99CC79B6}" srcOrd="4" destOrd="0" parTransId="{03565B58-1B4E-452A-BD44-5876C28FB926}" sibTransId="{589E1394-9920-4619-A2F1-2734D6C81206}"/>
    <dgm:cxn modelId="{5B646946-47C0-43E1-B3C7-CFB6DAEC37D3}" type="presOf" srcId="{D93E906B-6EA9-4FDD-9DD4-E19F8023487B}" destId="{AD2C505F-C8D3-41A6-83E6-5269552E522F}" srcOrd="0" destOrd="0" presId="urn:microsoft.com/office/officeart/2008/layout/SquareAccentList"/>
    <dgm:cxn modelId="{B1C1E469-B276-4F9B-A781-9AA921DDD05F}" type="presOf" srcId="{8FD212C0-89C7-437A-B63A-8568F8988F93}" destId="{7FA4D841-B663-4819-A76B-0CDBCDDC6B3C}" srcOrd="0" destOrd="0" presId="urn:microsoft.com/office/officeart/2008/layout/SquareAccentList"/>
    <dgm:cxn modelId="{A1505D4B-1A8B-4B71-AE38-230A069DCA87}" srcId="{68D8F383-3686-4F4C-8B13-1D1930192346}" destId="{A1DC3F7B-68A3-4D95-A873-68B8C7A69FD2}" srcOrd="0" destOrd="0" parTransId="{5AE26ECA-548C-450D-B314-E29FB27414D6}" sibTransId="{51D31F4A-04EC-4EA7-8E3A-EBF1E250596D}"/>
    <dgm:cxn modelId="{792CAA70-06C5-4771-9769-1A852EBDEC15}" srcId="{D93E906B-6EA9-4FDD-9DD4-E19F8023487B}" destId="{D1437BD2-5D1C-444D-816E-C35368299067}" srcOrd="3" destOrd="0" parTransId="{397E68DE-BA62-47F3-ADB0-A2250490634D}" sibTransId="{1961AB7A-7093-4D39-89DD-60217FA5A8AD}"/>
    <dgm:cxn modelId="{4BCEED70-2166-4590-AF67-EB171F7CB8C4}" srcId="{D93E906B-6EA9-4FDD-9DD4-E19F8023487B}" destId="{70DC97DF-4B97-4D8B-8C33-622801304F96}" srcOrd="0" destOrd="0" parTransId="{DE62917B-8E4D-464C-BAD1-FF2A1570157D}" sibTransId="{2DA9D381-AE10-4683-8121-5D9F0A9FC7B2}"/>
    <dgm:cxn modelId="{B0E84D71-5382-4562-A8EA-407DD60F03E0}" type="presOf" srcId="{47028DA4-45AF-43F4-B12F-3CAF99CC79B6}" destId="{77DE3F9B-26EE-403C-9555-CF2C902EFEE7}" srcOrd="0" destOrd="0" presId="urn:microsoft.com/office/officeart/2008/layout/SquareAccentList"/>
    <dgm:cxn modelId="{7255D479-FC3B-4DF0-833C-655126B3907D}" type="presOf" srcId="{68D8F383-3686-4F4C-8B13-1D1930192346}" destId="{9EDBC1FA-37BE-49E4-9E1E-4CBFB28EB061}" srcOrd="0" destOrd="0" presId="urn:microsoft.com/office/officeart/2008/layout/SquareAccentList"/>
    <dgm:cxn modelId="{93B4D58E-AD84-43AB-BBAB-E9B9248E3BCA}" srcId="{68D8F383-3686-4F4C-8B13-1D1930192346}" destId="{44B78280-732A-46CE-B461-9250DEB5002E}" srcOrd="2" destOrd="0" parTransId="{64960B73-65CB-430D-A834-D00FB1839937}" sibTransId="{94B75D16-4189-461F-8B62-5AB1C13EC960}"/>
    <dgm:cxn modelId="{9DB9AB8F-5E11-4E2A-8560-B5F77B594386}" type="presOf" srcId="{1D09D914-D49C-4F43-8E59-52FD82D81D8B}" destId="{BCFE9C90-69EC-4933-97CD-E19E7A5C0090}" srcOrd="0" destOrd="0" presId="urn:microsoft.com/office/officeart/2008/layout/SquareAccentList"/>
    <dgm:cxn modelId="{D5654099-FE12-4DA5-93EE-B4D125C59B18}" srcId="{A393407B-D7D3-4983-A03F-185556EC7024}" destId="{A3F371AB-8D57-4FFE-A649-D4440EEAF4ED}" srcOrd="2" destOrd="0" parTransId="{B326C871-414C-4A21-A7C5-56C37DB11871}" sibTransId="{8FAC02E2-1FAB-45D8-A041-3C1FC7D6D8A1}"/>
    <dgm:cxn modelId="{A972139F-84C7-4B34-A935-0B94EA3F5CC0}" type="presOf" srcId="{8D87B5F6-D5CC-4DA7-A3D0-127EEAC5DD4A}" destId="{B2A60F2A-9402-4E98-B8E1-60533676DD61}" srcOrd="0" destOrd="0" presId="urn:microsoft.com/office/officeart/2008/layout/SquareAccentList"/>
    <dgm:cxn modelId="{44549FA2-77B5-4EF3-8405-F531DE119AD9}" type="presOf" srcId="{44B78280-732A-46CE-B461-9250DEB5002E}" destId="{FC77E02C-5395-43CA-936F-DC7AADD2A961}" srcOrd="0" destOrd="0" presId="urn:microsoft.com/office/officeart/2008/layout/SquareAccentList"/>
    <dgm:cxn modelId="{3C11D6A2-FAF3-45B3-9895-FA6355C5B965}" type="presOf" srcId="{A393407B-D7D3-4983-A03F-185556EC7024}" destId="{C9B85A5C-AD91-4E27-B80E-94044910AAF5}" srcOrd="0" destOrd="0" presId="urn:microsoft.com/office/officeart/2008/layout/SquareAccentList"/>
    <dgm:cxn modelId="{2C0DA6A4-5A02-4DE3-A4AF-38EB173F5D10}" type="presOf" srcId="{A1DC3F7B-68A3-4D95-A873-68B8C7A69FD2}" destId="{B3271F55-119B-4A82-B0B0-7076D875E8E4}" srcOrd="0" destOrd="0" presId="urn:microsoft.com/office/officeart/2008/layout/SquareAccentList"/>
    <dgm:cxn modelId="{070CE1A6-8ED7-468E-B7BD-908DBA4F7238}" type="presOf" srcId="{8CCBD93C-49F9-4029-99AE-F480F9057024}" destId="{654E6786-5F65-4ACD-990B-D41D1ED08529}" srcOrd="0" destOrd="0" presId="urn:microsoft.com/office/officeart/2008/layout/SquareAccentList"/>
    <dgm:cxn modelId="{F0A417A7-71FB-4CF3-BAEE-43B57434EB21}" srcId="{F65F1335-20F2-49C7-A366-10892BEDB424}" destId="{93D8B8B3-1078-47AF-A171-DE7AFD1417AB}" srcOrd="3" destOrd="0" parTransId="{BF2C875C-516F-4B8B-A006-78E51DB63D9A}" sibTransId="{B95C33F0-8173-410D-B5C6-A7B1B67F0CF7}"/>
    <dgm:cxn modelId="{0E56ECA8-8D00-4FCF-8374-C44F625C20D8}" type="presOf" srcId="{87030FC3-E696-4077-8A80-1442A2B0FC87}" destId="{F6EA2B95-C574-42CD-BCE8-C7451ECC465C}" srcOrd="0" destOrd="0" presId="urn:microsoft.com/office/officeart/2008/layout/SquareAccentList"/>
    <dgm:cxn modelId="{25353CBC-319A-4D80-BF6F-9059454D0D42}" srcId="{D93E906B-6EA9-4FDD-9DD4-E19F8023487B}" destId="{3DB07352-A767-4BCD-9433-906EA20F525B}" srcOrd="2" destOrd="0" parTransId="{13345F0E-D20D-4759-812F-F1E9B5D8310F}" sibTransId="{C246E5C3-0DA0-4FC5-9418-2DD6007EAB7F}"/>
    <dgm:cxn modelId="{9F8206C8-9E06-46BD-85F7-FDEDB67BA6B3}" srcId="{D93E906B-6EA9-4FDD-9DD4-E19F8023487B}" destId="{1D09D914-D49C-4F43-8E59-52FD82D81D8B}" srcOrd="5" destOrd="0" parTransId="{C4360BED-35B1-44C1-A603-1F92B55E448A}" sibTransId="{C50EE1AF-3BC0-4F8C-BFB9-790EFDDD881B}"/>
    <dgm:cxn modelId="{C55B31C9-926C-465B-92E8-41E0CED1DE5A}" srcId="{8FD212C0-89C7-437A-B63A-8568F8988F93}" destId="{F65F1335-20F2-49C7-A366-10892BEDB424}" srcOrd="1" destOrd="0" parTransId="{8D43DED6-BEAE-4354-BDD5-592941E90C1D}" sibTransId="{8DB63892-8BF1-4A34-8DB2-782425503275}"/>
    <dgm:cxn modelId="{FBC805D5-6725-4753-AA71-67A0A4F4CF8A}" srcId="{F65F1335-20F2-49C7-A366-10892BEDB424}" destId="{7E37E3C1-D54A-4799-BB8C-496BE0F4428C}" srcOrd="2" destOrd="0" parTransId="{B0DB3712-89B0-40C5-80BD-DE178300412E}" sibTransId="{EEE0E95B-24E2-4458-A14D-68D715808691}"/>
    <dgm:cxn modelId="{085701DF-1CF1-4F21-A279-F8FDFCDE917B}" type="presOf" srcId="{70DC97DF-4B97-4D8B-8C33-622801304F96}" destId="{773A0289-4332-43AF-8EA4-180785CECD72}" srcOrd="0" destOrd="0" presId="urn:microsoft.com/office/officeart/2008/layout/SquareAccentList"/>
    <dgm:cxn modelId="{B6C778EC-0970-4250-A832-DF1E6233FE98}" type="presOf" srcId="{97BA0A31-A87D-4717-BDF4-9B47BEDDE79A}" destId="{41D9FE7C-36A4-49A6-8127-E02D114A59F9}" srcOrd="0" destOrd="0" presId="urn:microsoft.com/office/officeart/2008/layout/SquareAccentList"/>
    <dgm:cxn modelId="{82F04EEF-18D3-45A2-AEDF-8BDC334BBBF6}" type="presOf" srcId="{7E37E3C1-D54A-4799-BB8C-496BE0F4428C}" destId="{FB28D4B2-8CEB-49C8-97C8-CE0D194AC4CD}" srcOrd="0" destOrd="0" presId="urn:microsoft.com/office/officeart/2008/layout/SquareAccentList"/>
    <dgm:cxn modelId="{171B82EF-0676-4DE0-91A6-C466D688A1A9}" srcId="{F65F1335-20F2-49C7-A366-10892BEDB424}" destId="{B5845353-CC0E-4446-8693-14281A1AEF9E}" srcOrd="1" destOrd="0" parTransId="{33E93DCE-EB78-43CD-A080-EE72C810825D}" sibTransId="{E2967044-684D-4765-A274-0B6379BFC934}"/>
    <dgm:cxn modelId="{07305AF1-309A-4EFE-8EB6-E47A33AA8C8B}" srcId="{8FD212C0-89C7-437A-B63A-8568F8988F93}" destId="{A393407B-D7D3-4983-A03F-185556EC7024}" srcOrd="0" destOrd="0" parTransId="{E9124B97-858C-4396-9337-E590C118F189}" sibTransId="{D4083F18-9364-48A7-A1D7-A4323CDC5508}"/>
    <dgm:cxn modelId="{57542AF9-0504-4D50-9723-17FF10DEBA53}" type="presOf" srcId="{D1437BD2-5D1C-444D-816E-C35368299067}" destId="{C718C86D-BC65-4914-89EE-18EC387F1A8D}" srcOrd="0" destOrd="0" presId="urn:microsoft.com/office/officeart/2008/layout/SquareAccentList"/>
    <dgm:cxn modelId="{0637A9FF-CF5B-416B-92C8-93E95D1FD9F5}" type="presOf" srcId="{F65F1335-20F2-49C7-A366-10892BEDB424}" destId="{845EA699-81C8-4B1B-83D2-953507D1D1AB}" srcOrd="0" destOrd="0" presId="urn:microsoft.com/office/officeart/2008/layout/SquareAccentList"/>
    <dgm:cxn modelId="{4F8F4368-2A8D-4113-AAC4-946530F0D817}" type="presParOf" srcId="{7FA4D841-B663-4819-A76B-0CDBCDDC6B3C}" destId="{3E907EC2-8BB2-4A1A-83F4-D67F75376A0B}" srcOrd="0" destOrd="0" presId="urn:microsoft.com/office/officeart/2008/layout/SquareAccentList"/>
    <dgm:cxn modelId="{FA57F9B6-0E1A-464F-AA60-8727CBC7645C}" type="presParOf" srcId="{3E907EC2-8BB2-4A1A-83F4-D67F75376A0B}" destId="{3A4B0B52-CB0A-4216-887D-9CE9387BC7B3}" srcOrd="0" destOrd="0" presId="urn:microsoft.com/office/officeart/2008/layout/SquareAccentList"/>
    <dgm:cxn modelId="{3D886BC4-254E-430A-99D5-07E78A9C8E00}" type="presParOf" srcId="{3A4B0B52-CB0A-4216-887D-9CE9387BC7B3}" destId="{2BC7A6DB-C50A-4C10-808B-08870C3CD552}" srcOrd="0" destOrd="0" presId="urn:microsoft.com/office/officeart/2008/layout/SquareAccentList"/>
    <dgm:cxn modelId="{886BF248-74B4-4B1C-A00D-589C629374B1}" type="presParOf" srcId="{3A4B0B52-CB0A-4216-887D-9CE9387BC7B3}" destId="{A860785E-5C46-460D-BD24-BF13F178899E}" srcOrd="1" destOrd="0" presId="urn:microsoft.com/office/officeart/2008/layout/SquareAccentList"/>
    <dgm:cxn modelId="{8421D2C1-8501-49F9-B275-43DC32802AA3}" type="presParOf" srcId="{3A4B0B52-CB0A-4216-887D-9CE9387BC7B3}" destId="{C9B85A5C-AD91-4E27-B80E-94044910AAF5}" srcOrd="2" destOrd="0" presId="urn:microsoft.com/office/officeart/2008/layout/SquareAccentList"/>
    <dgm:cxn modelId="{2782BA63-1D4C-4C10-99B3-8E613441C405}" type="presParOf" srcId="{3E907EC2-8BB2-4A1A-83F4-D67F75376A0B}" destId="{5505DAD6-D223-4F06-8760-B62627A5E1F8}" srcOrd="1" destOrd="0" presId="urn:microsoft.com/office/officeart/2008/layout/SquareAccentList"/>
    <dgm:cxn modelId="{CF79A723-5F59-44D5-855C-DD8C8647BE1D}" type="presParOf" srcId="{5505DAD6-D223-4F06-8760-B62627A5E1F8}" destId="{4B900732-B45B-40A9-A499-3BD7A6CFBB3D}" srcOrd="0" destOrd="0" presId="urn:microsoft.com/office/officeart/2008/layout/SquareAccentList"/>
    <dgm:cxn modelId="{6FE8B4D3-38F5-4714-A8D1-003FA6BF50F5}" type="presParOf" srcId="{4B900732-B45B-40A9-A499-3BD7A6CFBB3D}" destId="{256E7E01-7327-44EA-8AD9-4DAE8899AB70}" srcOrd="0" destOrd="0" presId="urn:microsoft.com/office/officeart/2008/layout/SquareAccentList"/>
    <dgm:cxn modelId="{D9C1C87F-ABFD-49AB-839C-93BEDB12A77E}" type="presParOf" srcId="{4B900732-B45B-40A9-A499-3BD7A6CFBB3D}" destId="{654E6786-5F65-4ACD-990B-D41D1ED08529}" srcOrd="1" destOrd="0" presId="urn:microsoft.com/office/officeart/2008/layout/SquareAccentList"/>
    <dgm:cxn modelId="{BCCEBC11-8F70-46D6-9928-F6255C45E4D3}" type="presParOf" srcId="{5505DAD6-D223-4F06-8760-B62627A5E1F8}" destId="{F0A4732D-BC61-43EB-8B34-0ADFAC0A4F0B}" srcOrd="1" destOrd="0" presId="urn:microsoft.com/office/officeart/2008/layout/SquareAccentList"/>
    <dgm:cxn modelId="{1464A621-266B-45A8-B0BB-BC9AF6795271}" type="presParOf" srcId="{F0A4732D-BC61-43EB-8B34-0ADFAC0A4F0B}" destId="{91F149AF-45B9-44BB-823F-31F798E19939}" srcOrd="0" destOrd="0" presId="urn:microsoft.com/office/officeart/2008/layout/SquareAccentList"/>
    <dgm:cxn modelId="{91ED93AB-61F1-4C60-BC19-DF9BC727CE22}" type="presParOf" srcId="{F0A4732D-BC61-43EB-8B34-0ADFAC0A4F0B}" destId="{ABFCDC49-26DF-4F7D-868D-147283EB7255}" srcOrd="1" destOrd="0" presId="urn:microsoft.com/office/officeart/2008/layout/SquareAccentList"/>
    <dgm:cxn modelId="{85A382E6-B819-4F75-B560-6EF0C99FB07C}" type="presParOf" srcId="{5505DAD6-D223-4F06-8760-B62627A5E1F8}" destId="{D0E9ED4C-C6B7-4F26-9E1A-8935A8FF3575}" srcOrd="2" destOrd="0" presId="urn:microsoft.com/office/officeart/2008/layout/SquareAccentList"/>
    <dgm:cxn modelId="{F6B399E1-C39F-4A76-ACF4-E58D426B281C}" type="presParOf" srcId="{D0E9ED4C-C6B7-4F26-9E1A-8935A8FF3575}" destId="{23DE1DC1-23FF-4455-84EA-FE67E981674F}" srcOrd="0" destOrd="0" presId="urn:microsoft.com/office/officeart/2008/layout/SquareAccentList"/>
    <dgm:cxn modelId="{B080A38F-E8C3-4679-AA9D-D89FA1A0EA72}" type="presParOf" srcId="{D0E9ED4C-C6B7-4F26-9E1A-8935A8FF3575}" destId="{F743DB5C-DD40-41EF-AEFD-2EA89287E19F}" srcOrd="1" destOrd="0" presId="urn:microsoft.com/office/officeart/2008/layout/SquareAccentList"/>
    <dgm:cxn modelId="{ABE9DA74-8BC4-4687-A108-20049DF606B4}" type="presParOf" srcId="{7FA4D841-B663-4819-A76B-0CDBCDDC6B3C}" destId="{0A2E3931-17D0-4149-A17A-9E642EE9972D}" srcOrd="1" destOrd="0" presId="urn:microsoft.com/office/officeart/2008/layout/SquareAccentList"/>
    <dgm:cxn modelId="{27D8B608-8394-439C-A2EB-EB082D769CF2}" type="presParOf" srcId="{0A2E3931-17D0-4149-A17A-9E642EE9972D}" destId="{D1F7F498-25E7-4F2F-8CE5-6E562C457DC8}" srcOrd="0" destOrd="0" presId="urn:microsoft.com/office/officeart/2008/layout/SquareAccentList"/>
    <dgm:cxn modelId="{F1E24F1F-A810-4E94-ACB5-31440D9DE28A}" type="presParOf" srcId="{D1F7F498-25E7-4F2F-8CE5-6E562C457DC8}" destId="{69602E40-6E16-49E7-B87F-AA356D5B41C2}" srcOrd="0" destOrd="0" presId="urn:microsoft.com/office/officeart/2008/layout/SquareAccentList"/>
    <dgm:cxn modelId="{A0F29CB6-9405-4D3F-B79F-14521797D93A}" type="presParOf" srcId="{D1F7F498-25E7-4F2F-8CE5-6E562C457DC8}" destId="{44C01647-9FF4-47BA-8017-3139E3B8DA56}" srcOrd="1" destOrd="0" presId="urn:microsoft.com/office/officeart/2008/layout/SquareAccentList"/>
    <dgm:cxn modelId="{6EF8D6D3-7BC2-48AC-93DF-A06C76335F3E}" type="presParOf" srcId="{D1F7F498-25E7-4F2F-8CE5-6E562C457DC8}" destId="{845EA699-81C8-4B1B-83D2-953507D1D1AB}" srcOrd="2" destOrd="0" presId="urn:microsoft.com/office/officeart/2008/layout/SquareAccentList"/>
    <dgm:cxn modelId="{BCE649AA-3A82-43B6-87EA-E079B97F526D}" type="presParOf" srcId="{0A2E3931-17D0-4149-A17A-9E642EE9972D}" destId="{D03F3421-1B59-4B93-B0B6-941607C57501}" srcOrd="1" destOrd="0" presId="urn:microsoft.com/office/officeart/2008/layout/SquareAccentList"/>
    <dgm:cxn modelId="{A317A879-6FB6-4982-A671-F54333A04F2F}" type="presParOf" srcId="{D03F3421-1B59-4B93-B0B6-941607C57501}" destId="{D2108B93-A94A-4FA6-A420-054C91A693DB}" srcOrd="0" destOrd="0" presId="urn:microsoft.com/office/officeart/2008/layout/SquareAccentList"/>
    <dgm:cxn modelId="{51CD2A4D-8825-4ADD-915F-1B8E5B22BED4}" type="presParOf" srcId="{D2108B93-A94A-4FA6-A420-054C91A693DB}" destId="{4859B480-973D-49C5-A248-046A74FED9A6}" srcOrd="0" destOrd="0" presId="urn:microsoft.com/office/officeart/2008/layout/SquareAccentList"/>
    <dgm:cxn modelId="{50FCD589-5758-4CAF-9F97-6DB5729C1EC3}" type="presParOf" srcId="{D2108B93-A94A-4FA6-A420-054C91A693DB}" destId="{41D9FE7C-36A4-49A6-8127-E02D114A59F9}" srcOrd="1" destOrd="0" presId="urn:microsoft.com/office/officeart/2008/layout/SquareAccentList"/>
    <dgm:cxn modelId="{BAC2E655-B794-4FC3-8115-23F163D2C873}" type="presParOf" srcId="{D03F3421-1B59-4B93-B0B6-941607C57501}" destId="{F9EA8DDE-A630-4F8E-AE22-2422E7E171A8}" srcOrd="1" destOrd="0" presId="urn:microsoft.com/office/officeart/2008/layout/SquareAccentList"/>
    <dgm:cxn modelId="{47EFE102-C05C-459A-B02F-6E868F6831D8}" type="presParOf" srcId="{F9EA8DDE-A630-4F8E-AE22-2422E7E171A8}" destId="{C60B223A-832A-40DE-AFF9-F6A926B9815E}" srcOrd="0" destOrd="0" presId="urn:microsoft.com/office/officeart/2008/layout/SquareAccentList"/>
    <dgm:cxn modelId="{B210A4A6-B5F4-4A8A-B70F-A3BE065E653C}" type="presParOf" srcId="{F9EA8DDE-A630-4F8E-AE22-2422E7E171A8}" destId="{4ABD2537-8BF6-4DB9-BE72-B97D24226D7E}" srcOrd="1" destOrd="0" presId="urn:microsoft.com/office/officeart/2008/layout/SquareAccentList"/>
    <dgm:cxn modelId="{3E76595E-6ABE-4178-92CB-6B5DC4F67F9F}" type="presParOf" srcId="{D03F3421-1B59-4B93-B0B6-941607C57501}" destId="{C21C0A6F-5B10-4BF6-AD6A-847E3A1C56A5}" srcOrd="2" destOrd="0" presId="urn:microsoft.com/office/officeart/2008/layout/SquareAccentList"/>
    <dgm:cxn modelId="{96500C6D-4E71-4158-B76E-50664948EC05}" type="presParOf" srcId="{C21C0A6F-5B10-4BF6-AD6A-847E3A1C56A5}" destId="{CCBF393C-79DE-48C6-B6DF-6548E12D0D5D}" srcOrd="0" destOrd="0" presId="urn:microsoft.com/office/officeart/2008/layout/SquareAccentList"/>
    <dgm:cxn modelId="{C9688165-3FA5-4465-8210-03379AEFE599}" type="presParOf" srcId="{C21C0A6F-5B10-4BF6-AD6A-847E3A1C56A5}" destId="{FB28D4B2-8CEB-49C8-97C8-CE0D194AC4CD}" srcOrd="1" destOrd="0" presId="urn:microsoft.com/office/officeart/2008/layout/SquareAccentList"/>
    <dgm:cxn modelId="{706EB955-6FBA-428D-A9BE-20B13E839257}" type="presParOf" srcId="{D03F3421-1B59-4B93-B0B6-941607C57501}" destId="{91AEA3FD-466B-4DB2-B116-BCD9588B69E1}" srcOrd="3" destOrd="0" presId="urn:microsoft.com/office/officeart/2008/layout/SquareAccentList"/>
    <dgm:cxn modelId="{298485AA-4B77-40F9-91E2-64A7C2BB532C}" type="presParOf" srcId="{91AEA3FD-466B-4DB2-B116-BCD9588B69E1}" destId="{38B173F2-3C1D-49CC-9FE9-7276B518A423}" srcOrd="0" destOrd="0" presId="urn:microsoft.com/office/officeart/2008/layout/SquareAccentList"/>
    <dgm:cxn modelId="{601CCB19-0494-4210-8A35-7556737232D7}" type="presParOf" srcId="{91AEA3FD-466B-4DB2-B116-BCD9588B69E1}" destId="{1A76D118-036F-43A0-A397-3BD446C01E65}" srcOrd="1" destOrd="0" presId="urn:microsoft.com/office/officeart/2008/layout/SquareAccentList"/>
    <dgm:cxn modelId="{BE4561FA-D785-4A24-8F41-DD566A269DB6}" type="presParOf" srcId="{D03F3421-1B59-4B93-B0B6-941607C57501}" destId="{983B1B40-085C-4845-AD0D-7D89A3F65A89}" srcOrd="4" destOrd="0" presId="urn:microsoft.com/office/officeart/2008/layout/SquareAccentList"/>
    <dgm:cxn modelId="{6CDF9A3E-11C6-4BEC-BB90-234925830D5D}" type="presParOf" srcId="{983B1B40-085C-4845-AD0D-7D89A3F65A89}" destId="{6F8210AA-58AF-4BA4-98FF-C5680BAB3C62}" srcOrd="0" destOrd="0" presId="urn:microsoft.com/office/officeart/2008/layout/SquareAccentList"/>
    <dgm:cxn modelId="{700C43AC-6ECE-499C-88B4-80DDA626D794}" type="presParOf" srcId="{983B1B40-085C-4845-AD0D-7D89A3F65A89}" destId="{D0F61DA3-07EE-4ACE-930B-2FF98B193F27}" srcOrd="1" destOrd="0" presId="urn:microsoft.com/office/officeart/2008/layout/SquareAccentList"/>
    <dgm:cxn modelId="{92089F14-26DC-4795-A9C7-74034C2EFFC7}" type="presParOf" srcId="{7FA4D841-B663-4819-A76B-0CDBCDDC6B3C}" destId="{ED5023CB-2B0F-448D-A57B-D56FF8892DEC}" srcOrd="2" destOrd="0" presId="urn:microsoft.com/office/officeart/2008/layout/SquareAccentList"/>
    <dgm:cxn modelId="{12C3D685-AD8F-4E16-9569-6CD6F655C5F0}" type="presParOf" srcId="{ED5023CB-2B0F-448D-A57B-D56FF8892DEC}" destId="{D41BC90D-FCE5-44BC-B133-5B9AE76114AA}" srcOrd="0" destOrd="0" presId="urn:microsoft.com/office/officeart/2008/layout/SquareAccentList"/>
    <dgm:cxn modelId="{FFE7C315-B393-4326-8247-8BCF34F4D0D5}" type="presParOf" srcId="{D41BC90D-FCE5-44BC-B133-5B9AE76114AA}" destId="{3570B36A-998B-4AC2-BC3A-28A4AFEB4277}" srcOrd="0" destOrd="0" presId="urn:microsoft.com/office/officeart/2008/layout/SquareAccentList"/>
    <dgm:cxn modelId="{2DF260CF-0490-4002-B9F2-4ABC40C8EB6A}" type="presParOf" srcId="{D41BC90D-FCE5-44BC-B133-5B9AE76114AA}" destId="{1E4FFC8B-9197-4867-808F-A8F4E3D876BB}" srcOrd="1" destOrd="0" presId="urn:microsoft.com/office/officeart/2008/layout/SquareAccentList"/>
    <dgm:cxn modelId="{32847573-C9AB-4335-94FE-2DB21A66A549}" type="presParOf" srcId="{D41BC90D-FCE5-44BC-B133-5B9AE76114AA}" destId="{9EDBC1FA-37BE-49E4-9E1E-4CBFB28EB061}" srcOrd="2" destOrd="0" presId="urn:microsoft.com/office/officeart/2008/layout/SquareAccentList"/>
    <dgm:cxn modelId="{27BDBD0F-A109-4257-A706-69D4D8CE055C}" type="presParOf" srcId="{ED5023CB-2B0F-448D-A57B-D56FF8892DEC}" destId="{BD397E4B-C26D-4060-BE87-D552B14E71FE}" srcOrd="1" destOrd="0" presId="urn:microsoft.com/office/officeart/2008/layout/SquareAccentList"/>
    <dgm:cxn modelId="{AF676EDE-BD0C-4FAC-8DCB-F622D8E43325}" type="presParOf" srcId="{BD397E4B-C26D-4060-BE87-D552B14E71FE}" destId="{32274F30-8F2A-4B02-9414-EFA198945398}" srcOrd="0" destOrd="0" presId="urn:microsoft.com/office/officeart/2008/layout/SquareAccentList"/>
    <dgm:cxn modelId="{BBADEEAE-4BAA-40BA-8CF9-DD7F26EC28D1}" type="presParOf" srcId="{32274F30-8F2A-4B02-9414-EFA198945398}" destId="{15FDD14D-80FC-4299-9BE5-F12DFA555C24}" srcOrd="0" destOrd="0" presId="urn:microsoft.com/office/officeart/2008/layout/SquareAccentList"/>
    <dgm:cxn modelId="{123866E1-44FA-4DB7-8474-D3AFE0161C79}" type="presParOf" srcId="{32274F30-8F2A-4B02-9414-EFA198945398}" destId="{B3271F55-119B-4A82-B0B0-7076D875E8E4}" srcOrd="1" destOrd="0" presId="urn:microsoft.com/office/officeart/2008/layout/SquareAccentList"/>
    <dgm:cxn modelId="{5E83221B-611E-43E0-B91D-BF1AB321F923}" type="presParOf" srcId="{BD397E4B-C26D-4060-BE87-D552B14E71FE}" destId="{B02D869D-9FB6-46E2-A29A-31835953C585}" srcOrd="1" destOrd="0" presId="urn:microsoft.com/office/officeart/2008/layout/SquareAccentList"/>
    <dgm:cxn modelId="{24BFEA9B-2A20-491F-8A6B-ACB17D564884}" type="presParOf" srcId="{B02D869D-9FB6-46E2-A29A-31835953C585}" destId="{AE182710-E6EC-4B35-BB3E-4ECDF654EB14}" srcOrd="0" destOrd="0" presId="urn:microsoft.com/office/officeart/2008/layout/SquareAccentList"/>
    <dgm:cxn modelId="{E9F75B1E-B9F3-422E-B580-174744EFE842}" type="presParOf" srcId="{B02D869D-9FB6-46E2-A29A-31835953C585}" destId="{B2A60F2A-9402-4E98-B8E1-60533676DD61}" srcOrd="1" destOrd="0" presId="urn:microsoft.com/office/officeart/2008/layout/SquareAccentList"/>
    <dgm:cxn modelId="{09B36E06-29EA-480F-94ED-FA17E5858961}" type="presParOf" srcId="{BD397E4B-C26D-4060-BE87-D552B14E71FE}" destId="{7969806C-A04A-4682-B7CD-A3866618B687}" srcOrd="2" destOrd="0" presId="urn:microsoft.com/office/officeart/2008/layout/SquareAccentList"/>
    <dgm:cxn modelId="{4325DAE3-96A4-48DC-95DF-A08C1A96EF7B}" type="presParOf" srcId="{7969806C-A04A-4682-B7CD-A3866618B687}" destId="{B5033A51-CB63-4EA4-9C61-D4C5CF640C7B}" srcOrd="0" destOrd="0" presId="urn:microsoft.com/office/officeart/2008/layout/SquareAccentList"/>
    <dgm:cxn modelId="{7C166E74-681C-43D5-AECE-F450173016A4}" type="presParOf" srcId="{7969806C-A04A-4682-B7CD-A3866618B687}" destId="{FC77E02C-5395-43CA-936F-DC7AADD2A961}" srcOrd="1" destOrd="0" presId="urn:microsoft.com/office/officeart/2008/layout/SquareAccentList"/>
    <dgm:cxn modelId="{3372E199-60F3-4590-830D-0C0051E702C1}" type="presParOf" srcId="{7FA4D841-B663-4819-A76B-0CDBCDDC6B3C}" destId="{3AF91ED3-2841-4AAD-A5F3-BE4580BF3101}" srcOrd="3" destOrd="0" presId="urn:microsoft.com/office/officeart/2008/layout/SquareAccentList"/>
    <dgm:cxn modelId="{80E88D1D-36D3-4ABF-9BE5-D59F62E84305}" type="presParOf" srcId="{3AF91ED3-2841-4AAD-A5F3-BE4580BF3101}" destId="{516FCA6E-147E-4561-8B64-07C5D01D4CAF}" srcOrd="0" destOrd="0" presId="urn:microsoft.com/office/officeart/2008/layout/SquareAccentList"/>
    <dgm:cxn modelId="{0D0684D0-1E99-4285-A632-C6D607A2538D}" type="presParOf" srcId="{516FCA6E-147E-4561-8B64-07C5D01D4CAF}" destId="{2FE4975A-7E0B-4DEE-9D1D-C021F4FF8747}" srcOrd="0" destOrd="0" presId="urn:microsoft.com/office/officeart/2008/layout/SquareAccentList"/>
    <dgm:cxn modelId="{A1A2A357-5A2F-4289-BADF-D6C2F05943E1}" type="presParOf" srcId="{516FCA6E-147E-4561-8B64-07C5D01D4CAF}" destId="{68C23EFE-6817-4420-8321-7569391118A1}" srcOrd="1" destOrd="0" presId="urn:microsoft.com/office/officeart/2008/layout/SquareAccentList"/>
    <dgm:cxn modelId="{A78A3E54-5BF9-492A-98B0-8F32489E1EE4}" type="presParOf" srcId="{516FCA6E-147E-4561-8B64-07C5D01D4CAF}" destId="{AD2C505F-C8D3-41A6-83E6-5269552E522F}" srcOrd="2" destOrd="0" presId="urn:microsoft.com/office/officeart/2008/layout/SquareAccentList"/>
    <dgm:cxn modelId="{AE9FE902-E7AA-4C22-8258-F41FA967573B}" type="presParOf" srcId="{3AF91ED3-2841-4AAD-A5F3-BE4580BF3101}" destId="{ACC5B6AB-7E5F-4FC8-A1BE-CFA3437D3E4E}" srcOrd="1" destOrd="0" presId="urn:microsoft.com/office/officeart/2008/layout/SquareAccentList"/>
    <dgm:cxn modelId="{C9BAC088-290E-4414-9D5B-2D43252EEC5B}" type="presParOf" srcId="{ACC5B6AB-7E5F-4FC8-A1BE-CFA3437D3E4E}" destId="{91CB53D0-F93B-43BF-9D01-AC48113DB326}" srcOrd="0" destOrd="0" presId="urn:microsoft.com/office/officeart/2008/layout/SquareAccentList"/>
    <dgm:cxn modelId="{E94EA4F4-9BEE-421B-8C9A-28C2BAB2AD3C}" type="presParOf" srcId="{91CB53D0-F93B-43BF-9D01-AC48113DB326}" destId="{91598FFE-CA67-4001-8FCE-6E4DD990AD67}" srcOrd="0" destOrd="0" presId="urn:microsoft.com/office/officeart/2008/layout/SquareAccentList"/>
    <dgm:cxn modelId="{22D8F8C6-3753-4FC2-B68A-2B7039DE1C9B}" type="presParOf" srcId="{91CB53D0-F93B-43BF-9D01-AC48113DB326}" destId="{773A0289-4332-43AF-8EA4-180785CECD72}" srcOrd="1" destOrd="0" presId="urn:microsoft.com/office/officeart/2008/layout/SquareAccentList"/>
    <dgm:cxn modelId="{E6E9AB3E-7513-43B8-9839-54DF628064AE}" type="presParOf" srcId="{ACC5B6AB-7E5F-4FC8-A1BE-CFA3437D3E4E}" destId="{979237BE-F657-4325-B2DE-DCDDD3BF794E}" srcOrd="1" destOrd="0" presId="urn:microsoft.com/office/officeart/2008/layout/SquareAccentList"/>
    <dgm:cxn modelId="{AD4D06C2-39BF-40A8-8FE0-C0200336E8E0}" type="presParOf" srcId="{979237BE-F657-4325-B2DE-DCDDD3BF794E}" destId="{FC6E2FD0-6497-4D6F-A055-6B0E51F98E37}" srcOrd="0" destOrd="0" presId="urn:microsoft.com/office/officeart/2008/layout/SquareAccentList"/>
    <dgm:cxn modelId="{D2F7A86C-F65B-4F10-947E-F351E70E0905}" type="presParOf" srcId="{979237BE-F657-4325-B2DE-DCDDD3BF794E}" destId="{F6EA2B95-C574-42CD-BCE8-C7451ECC465C}" srcOrd="1" destOrd="0" presId="urn:microsoft.com/office/officeart/2008/layout/SquareAccentList"/>
    <dgm:cxn modelId="{566F8253-817C-4046-948D-838C24550D09}" type="presParOf" srcId="{ACC5B6AB-7E5F-4FC8-A1BE-CFA3437D3E4E}" destId="{0D4605E7-FE5F-451B-86ED-07773D5AB251}" srcOrd="2" destOrd="0" presId="urn:microsoft.com/office/officeart/2008/layout/SquareAccentList"/>
    <dgm:cxn modelId="{83E2A921-30A3-4063-B233-CD852685D81D}" type="presParOf" srcId="{0D4605E7-FE5F-451B-86ED-07773D5AB251}" destId="{7568B9FA-0914-4343-8905-16EE5FA31E3F}" srcOrd="0" destOrd="0" presId="urn:microsoft.com/office/officeart/2008/layout/SquareAccentList"/>
    <dgm:cxn modelId="{7FD46B0B-D8ED-4A75-AA89-DBECF7BEDF49}" type="presParOf" srcId="{0D4605E7-FE5F-451B-86ED-07773D5AB251}" destId="{AE67A2B6-6EEF-460F-B1D3-955D979D42A2}" srcOrd="1" destOrd="0" presId="urn:microsoft.com/office/officeart/2008/layout/SquareAccentList"/>
    <dgm:cxn modelId="{1ECD1ECE-2C15-4E72-B12A-08C063855ADE}" type="presParOf" srcId="{ACC5B6AB-7E5F-4FC8-A1BE-CFA3437D3E4E}" destId="{7235019D-C8A7-45DC-B0E4-911DF3773E7E}" srcOrd="3" destOrd="0" presId="urn:microsoft.com/office/officeart/2008/layout/SquareAccentList"/>
    <dgm:cxn modelId="{20B3BEBE-DA0A-4BA5-9870-3A055120EB95}" type="presParOf" srcId="{7235019D-C8A7-45DC-B0E4-911DF3773E7E}" destId="{CF578104-7FEF-4136-B206-8198BD0ED46B}" srcOrd="0" destOrd="0" presId="urn:microsoft.com/office/officeart/2008/layout/SquareAccentList"/>
    <dgm:cxn modelId="{3CFC572C-1111-4193-ABC8-6C1EC7E63BF4}" type="presParOf" srcId="{7235019D-C8A7-45DC-B0E4-911DF3773E7E}" destId="{C718C86D-BC65-4914-89EE-18EC387F1A8D}" srcOrd="1" destOrd="0" presId="urn:microsoft.com/office/officeart/2008/layout/SquareAccentList"/>
    <dgm:cxn modelId="{7D99FD82-1BFD-469A-AB21-1C636CDFDBD9}" type="presParOf" srcId="{ACC5B6AB-7E5F-4FC8-A1BE-CFA3437D3E4E}" destId="{B189C906-7B63-44D3-860C-EA7838711345}" srcOrd="4" destOrd="0" presId="urn:microsoft.com/office/officeart/2008/layout/SquareAccentList"/>
    <dgm:cxn modelId="{1A04BEA1-C37E-4943-90A5-6FCE953CBBB0}" type="presParOf" srcId="{B189C906-7B63-44D3-860C-EA7838711345}" destId="{89DB0BBA-A84A-4015-B67E-6B6ABF194142}" srcOrd="0" destOrd="0" presId="urn:microsoft.com/office/officeart/2008/layout/SquareAccentList"/>
    <dgm:cxn modelId="{58D1D94E-C45A-4E81-8C38-10134B88CA19}" type="presParOf" srcId="{B189C906-7B63-44D3-860C-EA7838711345}" destId="{77DE3F9B-26EE-403C-9555-CF2C902EFEE7}" srcOrd="1" destOrd="0" presId="urn:microsoft.com/office/officeart/2008/layout/SquareAccentList"/>
    <dgm:cxn modelId="{EDE0FF61-0B0A-4DB8-A91B-020529E0DABD}" type="presParOf" srcId="{ACC5B6AB-7E5F-4FC8-A1BE-CFA3437D3E4E}" destId="{B5A98A3B-A8B4-42B3-8D4D-22354D2BCC9B}" srcOrd="5" destOrd="0" presId="urn:microsoft.com/office/officeart/2008/layout/SquareAccentList"/>
    <dgm:cxn modelId="{3FBC0F41-2DB6-4615-9766-7BD1D9830A15}" type="presParOf" srcId="{B5A98A3B-A8B4-42B3-8D4D-22354D2BCC9B}" destId="{3D2BB852-7C06-4DD1-ACD9-FA06BFC09C46}" srcOrd="0" destOrd="0" presId="urn:microsoft.com/office/officeart/2008/layout/SquareAccentList"/>
    <dgm:cxn modelId="{E83DE1E3-01B7-447C-9A3F-5A81DBCDBC46}" type="presParOf" srcId="{B5A98A3B-A8B4-42B3-8D4D-22354D2BCC9B}" destId="{BCFE9C90-69EC-4933-97CD-E19E7A5C0090}"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06430E-857C-4ACA-B25E-3FC4516EE64E}"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A96263B1-D284-49C2-995A-75CAADB82A1C}">
      <dgm:prSet phldrT="[Text]"/>
      <dgm:spPr/>
      <dgm:t>
        <a:bodyPr/>
        <a:lstStyle/>
        <a:p>
          <a:r>
            <a:rPr lang="en-US" dirty="0"/>
            <a:t>Who</a:t>
          </a:r>
        </a:p>
      </dgm:t>
    </dgm:pt>
    <dgm:pt modelId="{5034A3C5-2D8C-4439-B99C-2BCC5572BA4F}" type="parTrans" cxnId="{9DC76F7F-93EC-44B9-A672-4F070A414D5D}">
      <dgm:prSet/>
      <dgm:spPr/>
      <dgm:t>
        <a:bodyPr/>
        <a:lstStyle/>
        <a:p>
          <a:endParaRPr lang="en-US"/>
        </a:p>
      </dgm:t>
    </dgm:pt>
    <dgm:pt modelId="{DEFDCB82-4ABE-4FA7-88A7-EBB2DDF5A763}" type="sibTrans" cxnId="{9DC76F7F-93EC-44B9-A672-4F070A414D5D}">
      <dgm:prSet/>
      <dgm:spPr/>
      <dgm:t>
        <a:bodyPr/>
        <a:lstStyle/>
        <a:p>
          <a:endParaRPr lang="en-US"/>
        </a:p>
      </dgm:t>
    </dgm:pt>
    <dgm:pt modelId="{F974DB64-FA10-487C-8B1C-5224850C4089}">
      <dgm:prSet phldrT="[Text]"/>
      <dgm:spPr/>
      <dgm:t>
        <a:bodyPr/>
        <a:lstStyle/>
        <a:p>
          <a:r>
            <a:rPr lang="en-US" dirty="0"/>
            <a:t>Product Owner</a:t>
          </a:r>
        </a:p>
      </dgm:t>
    </dgm:pt>
    <dgm:pt modelId="{FF8563C9-C846-47C4-A730-8FE8B2BF6C5A}" type="parTrans" cxnId="{78D38C24-F8B8-42E6-B740-FB222F5900FD}">
      <dgm:prSet/>
      <dgm:spPr/>
      <dgm:t>
        <a:bodyPr/>
        <a:lstStyle/>
        <a:p>
          <a:endParaRPr lang="en-US"/>
        </a:p>
      </dgm:t>
    </dgm:pt>
    <dgm:pt modelId="{F9326D88-216A-4A38-9347-8BABF1B12E7E}" type="sibTrans" cxnId="{78D38C24-F8B8-42E6-B740-FB222F5900FD}">
      <dgm:prSet/>
      <dgm:spPr/>
      <dgm:t>
        <a:bodyPr/>
        <a:lstStyle/>
        <a:p>
          <a:endParaRPr lang="en-US"/>
        </a:p>
      </dgm:t>
    </dgm:pt>
    <dgm:pt modelId="{F3A63AF5-66D1-4C79-B0D7-AAC2A6463ED0}">
      <dgm:prSet phldrT="[Text]"/>
      <dgm:spPr/>
      <dgm:t>
        <a:bodyPr/>
        <a:lstStyle/>
        <a:p>
          <a:r>
            <a:rPr lang="en-US" dirty="0"/>
            <a:t>Purpose</a:t>
          </a:r>
        </a:p>
      </dgm:t>
    </dgm:pt>
    <dgm:pt modelId="{37A53E01-570D-4676-89F4-87BD6F45B288}" type="parTrans" cxnId="{56BBED36-DB17-4109-9F93-5D6BB6C62225}">
      <dgm:prSet/>
      <dgm:spPr/>
      <dgm:t>
        <a:bodyPr/>
        <a:lstStyle/>
        <a:p>
          <a:endParaRPr lang="en-US"/>
        </a:p>
      </dgm:t>
    </dgm:pt>
    <dgm:pt modelId="{F24658FE-2B17-4921-B1BE-ED160606DF75}" type="sibTrans" cxnId="{56BBED36-DB17-4109-9F93-5D6BB6C62225}">
      <dgm:prSet/>
      <dgm:spPr/>
      <dgm:t>
        <a:bodyPr/>
        <a:lstStyle/>
        <a:p>
          <a:endParaRPr lang="en-US"/>
        </a:p>
      </dgm:t>
    </dgm:pt>
    <dgm:pt modelId="{EC314385-F244-4354-96F7-83AC76B86FDC}">
      <dgm:prSet phldrT="[Text]"/>
      <dgm:spPr/>
      <dgm:t>
        <a:bodyPr/>
        <a:lstStyle/>
        <a:p>
          <a:r>
            <a:rPr lang="en-US" dirty="0"/>
            <a:t>List of ordered requirements to give the development team work and direction.</a:t>
          </a:r>
        </a:p>
      </dgm:t>
    </dgm:pt>
    <dgm:pt modelId="{5AD99BA1-A2F1-497B-8C10-0A4BD7B1FC29}" type="parTrans" cxnId="{CFD0FE6C-AEA7-4D6B-A9D4-7F1571DEA6B1}">
      <dgm:prSet/>
      <dgm:spPr/>
      <dgm:t>
        <a:bodyPr/>
        <a:lstStyle/>
        <a:p>
          <a:endParaRPr lang="en-US"/>
        </a:p>
      </dgm:t>
    </dgm:pt>
    <dgm:pt modelId="{6E68AB45-5C0E-4A66-BCB1-17A8F70041CA}" type="sibTrans" cxnId="{CFD0FE6C-AEA7-4D6B-A9D4-7F1571DEA6B1}">
      <dgm:prSet/>
      <dgm:spPr/>
      <dgm:t>
        <a:bodyPr/>
        <a:lstStyle/>
        <a:p>
          <a:endParaRPr lang="en-US"/>
        </a:p>
      </dgm:t>
    </dgm:pt>
    <dgm:pt modelId="{EAA00E73-0D92-4514-90F2-313345A8A1ED}">
      <dgm:prSet phldrT="[Text]"/>
      <dgm:spPr/>
      <dgm:t>
        <a:bodyPr/>
        <a:lstStyle/>
        <a:p>
          <a:r>
            <a:rPr lang="en-US" dirty="0"/>
            <a:t>When</a:t>
          </a:r>
        </a:p>
      </dgm:t>
    </dgm:pt>
    <dgm:pt modelId="{24D7BAD2-EAED-44BF-8A29-F0A189EF9DB0}" type="parTrans" cxnId="{36B0E1C9-9065-4A3D-B12D-1377D0C683E5}">
      <dgm:prSet/>
      <dgm:spPr/>
      <dgm:t>
        <a:bodyPr/>
        <a:lstStyle/>
        <a:p>
          <a:endParaRPr lang="en-US"/>
        </a:p>
      </dgm:t>
    </dgm:pt>
    <dgm:pt modelId="{ACC5F339-D569-42AD-9123-7C652C38701B}" type="sibTrans" cxnId="{36B0E1C9-9065-4A3D-B12D-1377D0C683E5}">
      <dgm:prSet/>
      <dgm:spPr/>
      <dgm:t>
        <a:bodyPr/>
        <a:lstStyle/>
        <a:p>
          <a:endParaRPr lang="en-US"/>
        </a:p>
      </dgm:t>
    </dgm:pt>
    <dgm:pt modelId="{12205845-D2EF-42AB-A377-02A4933A884D}">
      <dgm:prSet phldrT="[Text]"/>
      <dgm:spPr/>
      <dgm:t>
        <a:bodyPr/>
        <a:lstStyle/>
        <a:p>
          <a:r>
            <a:rPr lang="en-US" dirty="0"/>
            <a:t>Create at the project start.</a:t>
          </a:r>
        </a:p>
      </dgm:t>
    </dgm:pt>
    <dgm:pt modelId="{29994514-8DC4-411A-9AEA-4140EEDE3C3F}" type="parTrans" cxnId="{7521BC38-BACE-482C-AECB-1A47DE39EAB9}">
      <dgm:prSet/>
      <dgm:spPr/>
      <dgm:t>
        <a:bodyPr/>
        <a:lstStyle/>
        <a:p>
          <a:endParaRPr lang="en-US"/>
        </a:p>
      </dgm:t>
    </dgm:pt>
    <dgm:pt modelId="{04B117B5-7E5F-4577-9C50-903F37FA9CE6}" type="sibTrans" cxnId="{7521BC38-BACE-482C-AECB-1A47DE39EAB9}">
      <dgm:prSet/>
      <dgm:spPr/>
      <dgm:t>
        <a:bodyPr/>
        <a:lstStyle/>
        <a:p>
          <a:endParaRPr lang="en-US"/>
        </a:p>
      </dgm:t>
    </dgm:pt>
    <dgm:pt modelId="{EBCE54E7-8C63-4778-A9DF-FEF692FD7868}">
      <dgm:prSet phldrT="[Text]"/>
      <dgm:spPr/>
      <dgm:t>
        <a:bodyPr/>
        <a:lstStyle/>
        <a:p>
          <a:r>
            <a:rPr lang="en-US" dirty="0"/>
            <a:t>Update continuously throughout the project.</a:t>
          </a:r>
        </a:p>
      </dgm:t>
    </dgm:pt>
    <dgm:pt modelId="{9CF0E47C-3BB7-49E4-B92F-8DA80E5EA495}" type="parTrans" cxnId="{63C8259C-77CF-43AE-A82A-9212DDB72620}">
      <dgm:prSet/>
      <dgm:spPr/>
      <dgm:t>
        <a:bodyPr/>
        <a:lstStyle/>
        <a:p>
          <a:endParaRPr lang="en-US"/>
        </a:p>
      </dgm:t>
    </dgm:pt>
    <dgm:pt modelId="{D0DF4F1A-7EAB-49C5-8451-76F18DFF6C33}" type="sibTrans" cxnId="{63C8259C-77CF-43AE-A82A-9212DDB72620}">
      <dgm:prSet/>
      <dgm:spPr/>
      <dgm:t>
        <a:bodyPr/>
        <a:lstStyle/>
        <a:p>
          <a:endParaRPr lang="en-US"/>
        </a:p>
      </dgm:t>
    </dgm:pt>
    <dgm:pt modelId="{CD2ED17E-439E-4060-9BE9-ED8E2C0B9868}" type="pres">
      <dgm:prSet presAssocID="{E606430E-857C-4ACA-B25E-3FC4516EE64E}" presName="Name0" presStyleCnt="0">
        <dgm:presLayoutVars>
          <dgm:dir/>
          <dgm:animLvl val="lvl"/>
          <dgm:resizeHandles val="exact"/>
        </dgm:presLayoutVars>
      </dgm:prSet>
      <dgm:spPr/>
    </dgm:pt>
    <dgm:pt modelId="{97314A3D-0942-4924-AE97-4F2F4D4F0759}" type="pres">
      <dgm:prSet presAssocID="{A96263B1-D284-49C2-995A-75CAADB82A1C}" presName="linNode" presStyleCnt="0"/>
      <dgm:spPr/>
    </dgm:pt>
    <dgm:pt modelId="{F1D283C4-89B9-40EE-8570-4E35B350A431}" type="pres">
      <dgm:prSet presAssocID="{A96263B1-D284-49C2-995A-75CAADB82A1C}" presName="parentText" presStyleLbl="node1" presStyleIdx="0" presStyleCnt="3">
        <dgm:presLayoutVars>
          <dgm:chMax val="1"/>
          <dgm:bulletEnabled val="1"/>
        </dgm:presLayoutVars>
      </dgm:prSet>
      <dgm:spPr/>
    </dgm:pt>
    <dgm:pt modelId="{BC6D79CB-7DCF-4D31-B7D9-409C84DAF9FD}" type="pres">
      <dgm:prSet presAssocID="{A96263B1-D284-49C2-995A-75CAADB82A1C}" presName="descendantText" presStyleLbl="alignAccFollowNode1" presStyleIdx="0" presStyleCnt="3">
        <dgm:presLayoutVars>
          <dgm:bulletEnabled val="1"/>
        </dgm:presLayoutVars>
      </dgm:prSet>
      <dgm:spPr/>
    </dgm:pt>
    <dgm:pt modelId="{89F1E89B-6318-4967-A7FB-DAFDB57A8038}" type="pres">
      <dgm:prSet presAssocID="{DEFDCB82-4ABE-4FA7-88A7-EBB2DDF5A763}" presName="sp" presStyleCnt="0"/>
      <dgm:spPr/>
    </dgm:pt>
    <dgm:pt modelId="{159DEC30-C0F2-4F1F-BC45-3B28F1023047}" type="pres">
      <dgm:prSet presAssocID="{F3A63AF5-66D1-4C79-B0D7-AAC2A6463ED0}" presName="linNode" presStyleCnt="0"/>
      <dgm:spPr/>
    </dgm:pt>
    <dgm:pt modelId="{C1C5DD07-360F-46BD-A33C-555CAF176D31}" type="pres">
      <dgm:prSet presAssocID="{F3A63AF5-66D1-4C79-B0D7-AAC2A6463ED0}" presName="parentText" presStyleLbl="node1" presStyleIdx="1" presStyleCnt="3">
        <dgm:presLayoutVars>
          <dgm:chMax val="1"/>
          <dgm:bulletEnabled val="1"/>
        </dgm:presLayoutVars>
      </dgm:prSet>
      <dgm:spPr/>
    </dgm:pt>
    <dgm:pt modelId="{13E83143-A3F5-4CDA-A8CE-D916779C865C}" type="pres">
      <dgm:prSet presAssocID="{F3A63AF5-66D1-4C79-B0D7-AAC2A6463ED0}" presName="descendantText" presStyleLbl="alignAccFollowNode1" presStyleIdx="1" presStyleCnt="3">
        <dgm:presLayoutVars>
          <dgm:bulletEnabled val="1"/>
        </dgm:presLayoutVars>
      </dgm:prSet>
      <dgm:spPr/>
    </dgm:pt>
    <dgm:pt modelId="{015E7B41-B6CE-49A4-9197-80C680149A01}" type="pres">
      <dgm:prSet presAssocID="{F24658FE-2B17-4921-B1BE-ED160606DF75}" presName="sp" presStyleCnt="0"/>
      <dgm:spPr/>
    </dgm:pt>
    <dgm:pt modelId="{5BA755CC-F78E-4412-81A9-DC2F636DDC79}" type="pres">
      <dgm:prSet presAssocID="{EAA00E73-0D92-4514-90F2-313345A8A1ED}" presName="linNode" presStyleCnt="0"/>
      <dgm:spPr/>
    </dgm:pt>
    <dgm:pt modelId="{9C4B5607-CFCD-4249-AA86-28F9E3E3B62D}" type="pres">
      <dgm:prSet presAssocID="{EAA00E73-0D92-4514-90F2-313345A8A1ED}" presName="parentText" presStyleLbl="node1" presStyleIdx="2" presStyleCnt="3">
        <dgm:presLayoutVars>
          <dgm:chMax val="1"/>
          <dgm:bulletEnabled val="1"/>
        </dgm:presLayoutVars>
      </dgm:prSet>
      <dgm:spPr/>
    </dgm:pt>
    <dgm:pt modelId="{B03C9158-184C-4664-BC19-B2213C2770FC}" type="pres">
      <dgm:prSet presAssocID="{EAA00E73-0D92-4514-90F2-313345A8A1ED}" presName="descendantText" presStyleLbl="alignAccFollowNode1" presStyleIdx="2" presStyleCnt="3">
        <dgm:presLayoutVars>
          <dgm:bulletEnabled val="1"/>
        </dgm:presLayoutVars>
      </dgm:prSet>
      <dgm:spPr/>
    </dgm:pt>
  </dgm:ptLst>
  <dgm:cxnLst>
    <dgm:cxn modelId="{39F54718-2448-472C-9DAB-DAB600BD564E}" type="presOf" srcId="{F974DB64-FA10-487C-8B1C-5224850C4089}" destId="{BC6D79CB-7DCF-4D31-B7D9-409C84DAF9FD}" srcOrd="0" destOrd="0" presId="urn:microsoft.com/office/officeart/2005/8/layout/vList5"/>
    <dgm:cxn modelId="{5B847B20-0AAB-47D6-B916-795723950B86}" type="presOf" srcId="{F3A63AF5-66D1-4C79-B0D7-AAC2A6463ED0}" destId="{C1C5DD07-360F-46BD-A33C-555CAF176D31}" srcOrd="0" destOrd="0" presId="urn:microsoft.com/office/officeart/2005/8/layout/vList5"/>
    <dgm:cxn modelId="{78D38C24-F8B8-42E6-B740-FB222F5900FD}" srcId="{A96263B1-D284-49C2-995A-75CAADB82A1C}" destId="{F974DB64-FA10-487C-8B1C-5224850C4089}" srcOrd="0" destOrd="0" parTransId="{FF8563C9-C846-47C4-A730-8FE8B2BF6C5A}" sibTransId="{F9326D88-216A-4A38-9347-8BABF1B12E7E}"/>
    <dgm:cxn modelId="{56BBED36-DB17-4109-9F93-5D6BB6C62225}" srcId="{E606430E-857C-4ACA-B25E-3FC4516EE64E}" destId="{F3A63AF5-66D1-4C79-B0D7-AAC2A6463ED0}" srcOrd="1" destOrd="0" parTransId="{37A53E01-570D-4676-89F4-87BD6F45B288}" sibTransId="{F24658FE-2B17-4921-B1BE-ED160606DF75}"/>
    <dgm:cxn modelId="{B38DA037-2A27-4A59-AA88-90A839E91EBA}" type="presOf" srcId="{A96263B1-D284-49C2-995A-75CAADB82A1C}" destId="{F1D283C4-89B9-40EE-8570-4E35B350A431}" srcOrd="0" destOrd="0" presId="urn:microsoft.com/office/officeart/2005/8/layout/vList5"/>
    <dgm:cxn modelId="{7521BC38-BACE-482C-AECB-1A47DE39EAB9}" srcId="{EAA00E73-0D92-4514-90F2-313345A8A1ED}" destId="{12205845-D2EF-42AB-A377-02A4933A884D}" srcOrd="0" destOrd="0" parTransId="{29994514-8DC4-411A-9AEA-4140EEDE3C3F}" sibTransId="{04B117B5-7E5F-4577-9C50-903F37FA9CE6}"/>
    <dgm:cxn modelId="{057B7063-C962-4ED4-A5D3-08115955400A}" type="presOf" srcId="{EC314385-F244-4354-96F7-83AC76B86FDC}" destId="{13E83143-A3F5-4CDA-A8CE-D916779C865C}" srcOrd="0" destOrd="0" presId="urn:microsoft.com/office/officeart/2005/8/layout/vList5"/>
    <dgm:cxn modelId="{CFD0FE6C-AEA7-4D6B-A9D4-7F1571DEA6B1}" srcId="{F3A63AF5-66D1-4C79-B0D7-AAC2A6463ED0}" destId="{EC314385-F244-4354-96F7-83AC76B86FDC}" srcOrd="0" destOrd="0" parTransId="{5AD99BA1-A2F1-497B-8C10-0A4BD7B1FC29}" sibTransId="{6E68AB45-5C0E-4A66-BCB1-17A8F70041CA}"/>
    <dgm:cxn modelId="{FC498A6E-96F4-40A9-978D-554C60D01897}" type="presOf" srcId="{EBCE54E7-8C63-4778-A9DF-FEF692FD7868}" destId="{B03C9158-184C-4664-BC19-B2213C2770FC}" srcOrd="0" destOrd="1" presId="urn:microsoft.com/office/officeart/2005/8/layout/vList5"/>
    <dgm:cxn modelId="{D982A954-9F3C-456F-954A-36C7CA38EEE7}" type="presOf" srcId="{EAA00E73-0D92-4514-90F2-313345A8A1ED}" destId="{9C4B5607-CFCD-4249-AA86-28F9E3E3B62D}" srcOrd="0" destOrd="0" presId="urn:microsoft.com/office/officeart/2005/8/layout/vList5"/>
    <dgm:cxn modelId="{9DC76F7F-93EC-44B9-A672-4F070A414D5D}" srcId="{E606430E-857C-4ACA-B25E-3FC4516EE64E}" destId="{A96263B1-D284-49C2-995A-75CAADB82A1C}" srcOrd="0" destOrd="0" parTransId="{5034A3C5-2D8C-4439-B99C-2BCC5572BA4F}" sibTransId="{DEFDCB82-4ABE-4FA7-88A7-EBB2DDF5A763}"/>
    <dgm:cxn modelId="{26404D94-05E6-49BD-B202-8975F5A46EBF}" type="presOf" srcId="{E606430E-857C-4ACA-B25E-3FC4516EE64E}" destId="{CD2ED17E-439E-4060-9BE9-ED8E2C0B9868}" srcOrd="0" destOrd="0" presId="urn:microsoft.com/office/officeart/2005/8/layout/vList5"/>
    <dgm:cxn modelId="{63C8259C-77CF-43AE-A82A-9212DDB72620}" srcId="{EAA00E73-0D92-4514-90F2-313345A8A1ED}" destId="{EBCE54E7-8C63-4778-A9DF-FEF692FD7868}" srcOrd="1" destOrd="0" parTransId="{9CF0E47C-3BB7-49E4-B92F-8DA80E5EA495}" sibTransId="{D0DF4F1A-7EAB-49C5-8451-76F18DFF6C33}"/>
    <dgm:cxn modelId="{36B0E1C9-9065-4A3D-B12D-1377D0C683E5}" srcId="{E606430E-857C-4ACA-B25E-3FC4516EE64E}" destId="{EAA00E73-0D92-4514-90F2-313345A8A1ED}" srcOrd="2" destOrd="0" parTransId="{24D7BAD2-EAED-44BF-8A29-F0A189EF9DB0}" sibTransId="{ACC5F339-D569-42AD-9123-7C652C38701B}"/>
    <dgm:cxn modelId="{F6FA3FE3-73EE-4894-850F-C37FA33F5E6E}" type="presOf" srcId="{12205845-D2EF-42AB-A377-02A4933A884D}" destId="{B03C9158-184C-4664-BC19-B2213C2770FC}" srcOrd="0" destOrd="0" presId="urn:microsoft.com/office/officeart/2005/8/layout/vList5"/>
    <dgm:cxn modelId="{1F5E7443-452E-485C-8104-C85F390EF049}" type="presParOf" srcId="{CD2ED17E-439E-4060-9BE9-ED8E2C0B9868}" destId="{97314A3D-0942-4924-AE97-4F2F4D4F0759}" srcOrd="0" destOrd="0" presId="urn:microsoft.com/office/officeart/2005/8/layout/vList5"/>
    <dgm:cxn modelId="{F29DFF9B-A7CA-4ECE-A000-26F05380166A}" type="presParOf" srcId="{97314A3D-0942-4924-AE97-4F2F4D4F0759}" destId="{F1D283C4-89B9-40EE-8570-4E35B350A431}" srcOrd="0" destOrd="0" presId="urn:microsoft.com/office/officeart/2005/8/layout/vList5"/>
    <dgm:cxn modelId="{3035719F-1540-4BEC-A9C9-D177395BDC75}" type="presParOf" srcId="{97314A3D-0942-4924-AE97-4F2F4D4F0759}" destId="{BC6D79CB-7DCF-4D31-B7D9-409C84DAF9FD}" srcOrd="1" destOrd="0" presId="urn:microsoft.com/office/officeart/2005/8/layout/vList5"/>
    <dgm:cxn modelId="{7F2316FB-242E-490B-8B53-4834748EC80E}" type="presParOf" srcId="{CD2ED17E-439E-4060-9BE9-ED8E2C0B9868}" destId="{89F1E89B-6318-4967-A7FB-DAFDB57A8038}" srcOrd="1" destOrd="0" presId="urn:microsoft.com/office/officeart/2005/8/layout/vList5"/>
    <dgm:cxn modelId="{D7539EEC-1D8C-49F3-824B-F3ED4A667511}" type="presParOf" srcId="{CD2ED17E-439E-4060-9BE9-ED8E2C0B9868}" destId="{159DEC30-C0F2-4F1F-BC45-3B28F1023047}" srcOrd="2" destOrd="0" presId="urn:microsoft.com/office/officeart/2005/8/layout/vList5"/>
    <dgm:cxn modelId="{617D8672-E3E5-400B-B48C-B74F401DE1D5}" type="presParOf" srcId="{159DEC30-C0F2-4F1F-BC45-3B28F1023047}" destId="{C1C5DD07-360F-46BD-A33C-555CAF176D31}" srcOrd="0" destOrd="0" presId="urn:microsoft.com/office/officeart/2005/8/layout/vList5"/>
    <dgm:cxn modelId="{7214C683-D7CE-4CC5-B29A-D893AEED03F3}" type="presParOf" srcId="{159DEC30-C0F2-4F1F-BC45-3B28F1023047}" destId="{13E83143-A3F5-4CDA-A8CE-D916779C865C}" srcOrd="1" destOrd="0" presId="urn:microsoft.com/office/officeart/2005/8/layout/vList5"/>
    <dgm:cxn modelId="{373EFFCC-FBEC-47F0-8A2E-F96584A063D5}" type="presParOf" srcId="{CD2ED17E-439E-4060-9BE9-ED8E2C0B9868}" destId="{015E7B41-B6CE-49A4-9197-80C680149A01}" srcOrd="3" destOrd="0" presId="urn:microsoft.com/office/officeart/2005/8/layout/vList5"/>
    <dgm:cxn modelId="{B120F14A-919E-45A6-9AD9-2CBECB0FF409}" type="presParOf" srcId="{CD2ED17E-439E-4060-9BE9-ED8E2C0B9868}" destId="{5BA755CC-F78E-4412-81A9-DC2F636DDC79}" srcOrd="4" destOrd="0" presId="urn:microsoft.com/office/officeart/2005/8/layout/vList5"/>
    <dgm:cxn modelId="{21515668-14D4-4B4D-8DD7-A598DF947262}" type="presParOf" srcId="{5BA755CC-F78E-4412-81A9-DC2F636DDC79}" destId="{9C4B5607-CFCD-4249-AA86-28F9E3E3B62D}" srcOrd="0" destOrd="0" presId="urn:microsoft.com/office/officeart/2005/8/layout/vList5"/>
    <dgm:cxn modelId="{EC5CA633-2146-4ADE-80EA-3AC174E69577}" type="presParOf" srcId="{5BA755CC-F78E-4412-81A9-DC2F636DDC79}" destId="{B03C9158-184C-4664-BC19-B2213C2770F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06430E-857C-4ACA-B25E-3FC4516EE64E}"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A96263B1-D284-49C2-995A-75CAADB82A1C}">
      <dgm:prSet phldrT="[Text]"/>
      <dgm:spPr/>
      <dgm:t>
        <a:bodyPr/>
        <a:lstStyle/>
        <a:p>
          <a:r>
            <a:rPr lang="en-US" dirty="0"/>
            <a:t>Who</a:t>
          </a:r>
        </a:p>
      </dgm:t>
    </dgm:pt>
    <dgm:pt modelId="{5034A3C5-2D8C-4439-B99C-2BCC5572BA4F}" type="parTrans" cxnId="{9DC76F7F-93EC-44B9-A672-4F070A414D5D}">
      <dgm:prSet/>
      <dgm:spPr/>
      <dgm:t>
        <a:bodyPr/>
        <a:lstStyle/>
        <a:p>
          <a:endParaRPr lang="en-US"/>
        </a:p>
      </dgm:t>
    </dgm:pt>
    <dgm:pt modelId="{DEFDCB82-4ABE-4FA7-88A7-EBB2DDF5A763}" type="sibTrans" cxnId="{9DC76F7F-93EC-44B9-A672-4F070A414D5D}">
      <dgm:prSet/>
      <dgm:spPr/>
      <dgm:t>
        <a:bodyPr/>
        <a:lstStyle/>
        <a:p>
          <a:endParaRPr lang="en-US"/>
        </a:p>
      </dgm:t>
    </dgm:pt>
    <dgm:pt modelId="{F974DB64-FA10-487C-8B1C-5224850C4089}">
      <dgm:prSet phldrT="[Text]"/>
      <dgm:spPr/>
      <dgm:t>
        <a:bodyPr/>
        <a:lstStyle/>
        <a:p>
          <a:r>
            <a:rPr lang="en-US" dirty="0"/>
            <a:t>Product Owner</a:t>
          </a:r>
        </a:p>
      </dgm:t>
    </dgm:pt>
    <dgm:pt modelId="{FF8563C9-C846-47C4-A730-8FE8B2BF6C5A}" type="parTrans" cxnId="{78D38C24-F8B8-42E6-B740-FB222F5900FD}">
      <dgm:prSet/>
      <dgm:spPr/>
      <dgm:t>
        <a:bodyPr/>
        <a:lstStyle/>
        <a:p>
          <a:endParaRPr lang="en-US"/>
        </a:p>
      </dgm:t>
    </dgm:pt>
    <dgm:pt modelId="{F9326D88-216A-4A38-9347-8BABF1B12E7E}" type="sibTrans" cxnId="{78D38C24-F8B8-42E6-B740-FB222F5900FD}">
      <dgm:prSet/>
      <dgm:spPr/>
      <dgm:t>
        <a:bodyPr/>
        <a:lstStyle/>
        <a:p>
          <a:endParaRPr lang="en-US"/>
        </a:p>
      </dgm:t>
    </dgm:pt>
    <dgm:pt modelId="{F3A63AF5-66D1-4C79-B0D7-AAC2A6463ED0}">
      <dgm:prSet phldrT="[Text]"/>
      <dgm:spPr/>
      <dgm:t>
        <a:bodyPr/>
        <a:lstStyle/>
        <a:p>
          <a:r>
            <a:rPr lang="en-US" dirty="0"/>
            <a:t>Purpose</a:t>
          </a:r>
        </a:p>
      </dgm:t>
    </dgm:pt>
    <dgm:pt modelId="{37A53E01-570D-4676-89F4-87BD6F45B288}" type="parTrans" cxnId="{56BBED36-DB17-4109-9F93-5D6BB6C62225}">
      <dgm:prSet/>
      <dgm:spPr/>
      <dgm:t>
        <a:bodyPr/>
        <a:lstStyle/>
        <a:p>
          <a:endParaRPr lang="en-US"/>
        </a:p>
      </dgm:t>
    </dgm:pt>
    <dgm:pt modelId="{F24658FE-2B17-4921-B1BE-ED160606DF75}" type="sibTrans" cxnId="{56BBED36-DB17-4109-9F93-5D6BB6C62225}">
      <dgm:prSet/>
      <dgm:spPr/>
      <dgm:t>
        <a:bodyPr/>
        <a:lstStyle/>
        <a:p>
          <a:endParaRPr lang="en-US"/>
        </a:p>
      </dgm:t>
    </dgm:pt>
    <dgm:pt modelId="{EC314385-F244-4354-96F7-83AC76B86FDC}">
      <dgm:prSet phldrT="[Text]"/>
      <dgm:spPr/>
      <dgm:t>
        <a:bodyPr/>
        <a:lstStyle/>
        <a:p>
          <a:r>
            <a:rPr lang="en-US" dirty="0"/>
            <a:t>Select user stories the development team can complete during the sprint to meet the sprint goal.</a:t>
          </a:r>
        </a:p>
      </dgm:t>
    </dgm:pt>
    <dgm:pt modelId="{5AD99BA1-A2F1-497B-8C10-0A4BD7B1FC29}" type="parTrans" cxnId="{CFD0FE6C-AEA7-4D6B-A9D4-7F1571DEA6B1}">
      <dgm:prSet/>
      <dgm:spPr/>
      <dgm:t>
        <a:bodyPr/>
        <a:lstStyle/>
        <a:p>
          <a:endParaRPr lang="en-US"/>
        </a:p>
      </dgm:t>
    </dgm:pt>
    <dgm:pt modelId="{6E68AB45-5C0E-4A66-BCB1-17A8F70041CA}" type="sibTrans" cxnId="{CFD0FE6C-AEA7-4D6B-A9D4-7F1571DEA6B1}">
      <dgm:prSet/>
      <dgm:spPr/>
      <dgm:t>
        <a:bodyPr/>
        <a:lstStyle/>
        <a:p>
          <a:endParaRPr lang="en-US"/>
        </a:p>
      </dgm:t>
    </dgm:pt>
    <dgm:pt modelId="{EAA00E73-0D92-4514-90F2-313345A8A1ED}">
      <dgm:prSet phldrT="[Text]"/>
      <dgm:spPr/>
      <dgm:t>
        <a:bodyPr/>
        <a:lstStyle/>
        <a:p>
          <a:r>
            <a:rPr lang="en-US" dirty="0"/>
            <a:t>When</a:t>
          </a:r>
        </a:p>
      </dgm:t>
    </dgm:pt>
    <dgm:pt modelId="{24D7BAD2-EAED-44BF-8A29-F0A189EF9DB0}" type="parTrans" cxnId="{36B0E1C9-9065-4A3D-B12D-1377D0C683E5}">
      <dgm:prSet/>
      <dgm:spPr/>
      <dgm:t>
        <a:bodyPr/>
        <a:lstStyle/>
        <a:p>
          <a:endParaRPr lang="en-US"/>
        </a:p>
      </dgm:t>
    </dgm:pt>
    <dgm:pt modelId="{ACC5F339-D569-42AD-9123-7C652C38701B}" type="sibTrans" cxnId="{36B0E1C9-9065-4A3D-B12D-1377D0C683E5}">
      <dgm:prSet/>
      <dgm:spPr/>
      <dgm:t>
        <a:bodyPr/>
        <a:lstStyle/>
        <a:p>
          <a:endParaRPr lang="en-US"/>
        </a:p>
      </dgm:t>
    </dgm:pt>
    <dgm:pt modelId="{12205845-D2EF-42AB-A377-02A4933A884D}">
      <dgm:prSet phldrT="[Text]"/>
      <dgm:spPr/>
      <dgm:t>
        <a:bodyPr/>
        <a:lstStyle/>
        <a:p>
          <a:r>
            <a:rPr lang="en-US" dirty="0"/>
            <a:t>At the start of each sprint.</a:t>
          </a:r>
        </a:p>
      </dgm:t>
    </dgm:pt>
    <dgm:pt modelId="{29994514-8DC4-411A-9AEA-4140EEDE3C3F}" type="parTrans" cxnId="{7521BC38-BACE-482C-AECB-1A47DE39EAB9}">
      <dgm:prSet/>
      <dgm:spPr/>
      <dgm:t>
        <a:bodyPr/>
        <a:lstStyle/>
        <a:p>
          <a:endParaRPr lang="en-US"/>
        </a:p>
      </dgm:t>
    </dgm:pt>
    <dgm:pt modelId="{04B117B5-7E5F-4577-9C50-903F37FA9CE6}" type="sibTrans" cxnId="{7521BC38-BACE-482C-AECB-1A47DE39EAB9}">
      <dgm:prSet/>
      <dgm:spPr/>
      <dgm:t>
        <a:bodyPr/>
        <a:lstStyle/>
        <a:p>
          <a:endParaRPr lang="en-US"/>
        </a:p>
      </dgm:t>
    </dgm:pt>
    <dgm:pt modelId="{33A434AE-16EA-4C14-AA7C-BD0BE91B535E}">
      <dgm:prSet phldrT="[Text]"/>
      <dgm:spPr/>
      <dgm:t>
        <a:bodyPr/>
        <a:lstStyle/>
        <a:p>
          <a:r>
            <a:rPr lang="en-US" dirty="0"/>
            <a:t>Scrum Master</a:t>
          </a:r>
        </a:p>
      </dgm:t>
    </dgm:pt>
    <dgm:pt modelId="{F2AD329B-0C2E-4809-85E5-C9F3BD6076EF}" type="parTrans" cxnId="{B8964142-6321-4097-8B57-C631EAD91D9A}">
      <dgm:prSet/>
      <dgm:spPr/>
      <dgm:t>
        <a:bodyPr/>
        <a:lstStyle/>
        <a:p>
          <a:endParaRPr lang="en-US"/>
        </a:p>
      </dgm:t>
    </dgm:pt>
    <dgm:pt modelId="{A4E9E6AB-95E1-40F1-A8FE-7B3ACF0D0BEF}" type="sibTrans" cxnId="{B8964142-6321-4097-8B57-C631EAD91D9A}">
      <dgm:prSet/>
      <dgm:spPr/>
      <dgm:t>
        <a:bodyPr/>
        <a:lstStyle/>
        <a:p>
          <a:endParaRPr lang="en-US"/>
        </a:p>
      </dgm:t>
    </dgm:pt>
    <dgm:pt modelId="{B351D111-7747-49A6-BA91-D95F87452D6F}">
      <dgm:prSet phldrT="[Text]"/>
      <dgm:spPr/>
      <dgm:t>
        <a:bodyPr/>
        <a:lstStyle/>
        <a:p>
          <a:r>
            <a:rPr lang="en-US" dirty="0"/>
            <a:t>Development Team</a:t>
          </a:r>
        </a:p>
      </dgm:t>
    </dgm:pt>
    <dgm:pt modelId="{425C351C-066C-4385-9AA4-C337B96AC8A0}" type="parTrans" cxnId="{B15342DA-D79F-4F76-B87B-FFC840E82DFF}">
      <dgm:prSet/>
      <dgm:spPr/>
      <dgm:t>
        <a:bodyPr/>
        <a:lstStyle/>
        <a:p>
          <a:endParaRPr lang="en-US"/>
        </a:p>
      </dgm:t>
    </dgm:pt>
    <dgm:pt modelId="{4EBF01B4-47F7-4EE3-B8A0-0373E6933016}" type="sibTrans" cxnId="{B15342DA-D79F-4F76-B87B-FFC840E82DFF}">
      <dgm:prSet/>
      <dgm:spPr/>
      <dgm:t>
        <a:bodyPr/>
        <a:lstStyle/>
        <a:p>
          <a:endParaRPr lang="en-US"/>
        </a:p>
      </dgm:t>
    </dgm:pt>
    <dgm:pt modelId="{CD2ED17E-439E-4060-9BE9-ED8E2C0B9868}" type="pres">
      <dgm:prSet presAssocID="{E606430E-857C-4ACA-B25E-3FC4516EE64E}" presName="Name0" presStyleCnt="0">
        <dgm:presLayoutVars>
          <dgm:dir/>
          <dgm:animLvl val="lvl"/>
          <dgm:resizeHandles val="exact"/>
        </dgm:presLayoutVars>
      </dgm:prSet>
      <dgm:spPr/>
    </dgm:pt>
    <dgm:pt modelId="{97314A3D-0942-4924-AE97-4F2F4D4F0759}" type="pres">
      <dgm:prSet presAssocID="{A96263B1-D284-49C2-995A-75CAADB82A1C}" presName="linNode" presStyleCnt="0"/>
      <dgm:spPr/>
    </dgm:pt>
    <dgm:pt modelId="{F1D283C4-89B9-40EE-8570-4E35B350A431}" type="pres">
      <dgm:prSet presAssocID="{A96263B1-D284-49C2-995A-75CAADB82A1C}" presName="parentText" presStyleLbl="node1" presStyleIdx="0" presStyleCnt="3">
        <dgm:presLayoutVars>
          <dgm:chMax val="1"/>
          <dgm:bulletEnabled val="1"/>
        </dgm:presLayoutVars>
      </dgm:prSet>
      <dgm:spPr/>
    </dgm:pt>
    <dgm:pt modelId="{BC6D79CB-7DCF-4D31-B7D9-409C84DAF9FD}" type="pres">
      <dgm:prSet presAssocID="{A96263B1-D284-49C2-995A-75CAADB82A1C}" presName="descendantText" presStyleLbl="alignAccFollowNode1" presStyleIdx="0" presStyleCnt="3">
        <dgm:presLayoutVars>
          <dgm:bulletEnabled val="1"/>
        </dgm:presLayoutVars>
      </dgm:prSet>
      <dgm:spPr/>
    </dgm:pt>
    <dgm:pt modelId="{89F1E89B-6318-4967-A7FB-DAFDB57A8038}" type="pres">
      <dgm:prSet presAssocID="{DEFDCB82-4ABE-4FA7-88A7-EBB2DDF5A763}" presName="sp" presStyleCnt="0"/>
      <dgm:spPr/>
    </dgm:pt>
    <dgm:pt modelId="{159DEC30-C0F2-4F1F-BC45-3B28F1023047}" type="pres">
      <dgm:prSet presAssocID="{F3A63AF5-66D1-4C79-B0D7-AAC2A6463ED0}" presName="linNode" presStyleCnt="0"/>
      <dgm:spPr/>
    </dgm:pt>
    <dgm:pt modelId="{C1C5DD07-360F-46BD-A33C-555CAF176D31}" type="pres">
      <dgm:prSet presAssocID="{F3A63AF5-66D1-4C79-B0D7-AAC2A6463ED0}" presName="parentText" presStyleLbl="node1" presStyleIdx="1" presStyleCnt="3">
        <dgm:presLayoutVars>
          <dgm:chMax val="1"/>
          <dgm:bulletEnabled val="1"/>
        </dgm:presLayoutVars>
      </dgm:prSet>
      <dgm:spPr/>
    </dgm:pt>
    <dgm:pt modelId="{13E83143-A3F5-4CDA-A8CE-D916779C865C}" type="pres">
      <dgm:prSet presAssocID="{F3A63AF5-66D1-4C79-B0D7-AAC2A6463ED0}" presName="descendantText" presStyleLbl="alignAccFollowNode1" presStyleIdx="1" presStyleCnt="3">
        <dgm:presLayoutVars>
          <dgm:bulletEnabled val="1"/>
        </dgm:presLayoutVars>
      </dgm:prSet>
      <dgm:spPr/>
    </dgm:pt>
    <dgm:pt modelId="{015E7B41-B6CE-49A4-9197-80C680149A01}" type="pres">
      <dgm:prSet presAssocID="{F24658FE-2B17-4921-B1BE-ED160606DF75}" presName="sp" presStyleCnt="0"/>
      <dgm:spPr/>
    </dgm:pt>
    <dgm:pt modelId="{5BA755CC-F78E-4412-81A9-DC2F636DDC79}" type="pres">
      <dgm:prSet presAssocID="{EAA00E73-0D92-4514-90F2-313345A8A1ED}" presName="linNode" presStyleCnt="0"/>
      <dgm:spPr/>
    </dgm:pt>
    <dgm:pt modelId="{9C4B5607-CFCD-4249-AA86-28F9E3E3B62D}" type="pres">
      <dgm:prSet presAssocID="{EAA00E73-0D92-4514-90F2-313345A8A1ED}" presName="parentText" presStyleLbl="node1" presStyleIdx="2" presStyleCnt="3">
        <dgm:presLayoutVars>
          <dgm:chMax val="1"/>
          <dgm:bulletEnabled val="1"/>
        </dgm:presLayoutVars>
      </dgm:prSet>
      <dgm:spPr/>
    </dgm:pt>
    <dgm:pt modelId="{B03C9158-184C-4664-BC19-B2213C2770FC}" type="pres">
      <dgm:prSet presAssocID="{EAA00E73-0D92-4514-90F2-313345A8A1ED}" presName="descendantText" presStyleLbl="alignAccFollowNode1" presStyleIdx="2" presStyleCnt="3">
        <dgm:presLayoutVars>
          <dgm:bulletEnabled val="1"/>
        </dgm:presLayoutVars>
      </dgm:prSet>
      <dgm:spPr/>
    </dgm:pt>
  </dgm:ptLst>
  <dgm:cxnLst>
    <dgm:cxn modelId="{39F54718-2448-472C-9DAB-DAB600BD564E}" type="presOf" srcId="{F974DB64-FA10-487C-8B1C-5224850C4089}" destId="{BC6D79CB-7DCF-4D31-B7D9-409C84DAF9FD}" srcOrd="0" destOrd="0" presId="urn:microsoft.com/office/officeart/2005/8/layout/vList5"/>
    <dgm:cxn modelId="{5B847B20-0AAB-47D6-B916-795723950B86}" type="presOf" srcId="{F3A63AF5-66D1-4C79-B0D7-AAC2A6463ED0}" destId="{C1C5DD07-360F-46BD-A33C-555CAF176D31}" srcOrd="0" destOrd="0" presId="urn:microsoft.com/office/officeart/2005/8/layout/vList5"/>
    <dgm:cxn modelId="{78D38C24-F8B8-42E6-B740-FB222F5900FD}" srcId="{A96263B1-D284-49C2-995A-75CAADB82A1C}" destId="{F974DB64-FA10-487C-8B1C-5224850C4089}" srcOrd="0" destOrd="0" parTransId="{FF8563C9-C846-47C4-A730-8FE8B2BF6C5A}" sibTransId="{F9326D88-216A-4A38-9347-8BABF1B12E7E}"/>
    <dgm:cxn modelId="{56BBED36-DB17-4109-9F93-5D6BB6C62225}" srcId="{E606430E-857C-4ACA-B25E-3FC4516EE64E}" destId="{F3A63AF5-66D1-4C79-B0D7-AAC2A6463ED0}" srcOrd="1" destOrd="0" parTransId="{37A53E01-570D-4676-89F4-87BD6F45B288}" sibTransId="{F24658FE-2B17-4921-B1BE-ED160606DF75}"/>
    <dgm:cxn modelId="{B38DA037-2A27-4A59-AA88-90A839E91EBA}" type="presOf" srcId="{A96263B1-D284-49C2-995A-75CAADB82A1C}" destId="{F1D283C4-89B9-40EE-8570-4E35B350A431}" srcOrd="0" destOrd="0" presId="urn:microsoft.com/office/officeart/2005/8/layout/vList5"/>
    <dgm:cxn modelId="{7521BC38-BACE-482C-AECB-1A47DE39EAB9}" srcId="{EAA00E73-0D92-4514-90F2-313345A8A1ED}" destId="{12205845-D2EF-42AB-A377-02A4933A884D}" srcOrd="0" destOrd="0" parTransId="{29994514-8DC4-411A-9AEA-4140EEDE3C3F}" sibTransId="{04B117B5-7E5F-4577-9C50-903F37FA9CE6}"/>
    <dgm:cxn modelId="{B8964142-6321-4097-8B57-C631EAD91D9A}" srcId="{A96263B1-D284-49C2-995A-75CAADB82A1C}" destId="{33A434AE-16EA-4C14-AA7C-BD0BE91B535E}" srcOrd="1" destOrd="0" parTransId="{F2AD329B-0C2E-4809-85E5-C9F3BD6076EF}" sibTransId="{A4E9E6AB-95E1-40F1-A8FE-7B3ACF0D0BEF}"/>
    <dgm:cxn modelId="{057B7063-C962-4ED4-A5D3-08115955400A}" type="presOf" srcId="{EC314385-F244-4354-96F7-83AC76B86FDC}" destId="{13E83143-A3F5-4CDA-A8CE-D916779C865C}" srcOrd="0" destOrd="0" presId="urn:microsoft.com/office/officeart/2005/8/layout/vList5"/>
    <dgm:cxn modelId="{EAE8A063-7A35-4C1D-8FE5-93ADD424C8F0}" type="presOf" srcId="{B351D111-7747-49A6-BA91-D95F87452D6F}" destId="{BC6D79CB-7DCF-4D31-B7D9-409C84DAF9FD}" srcOrd="0" destOrd="2" presId="urn:microsoft.com/office/officeart/2005/8/layout/vList5"/>
    <dgm:cxn modelId="{CFD0FE6C-AEA7-4D6B-A9D4-7F1571DEA6B1}" srcId="{F3A63AF5-66D1-4C79-B0D7-AAC2A6463ED0}" destId="{EC314385-F244-4354-96F7-83AC76B86FDC}" srcOrd="0" destOrd="0" parTransId="{5AD99BA1-A2F1-497B-8C10-0A4BD7B1FC29}" sibTransId="{6E68AB45-5C0E-4A66-BCB1-17A8F70041CA}"/>
    <dgm:cxn modelId="{D982A954-9F3C-456F-954A-36C7CA38EEE7}" type="presOf" srcId="{EAA00E73-0D92-4514-90F2-313345A8A1ED}" destId="{9C4B5607-CFCD-4249-AA86-28F9E3E3B62D}" srcOrd="0" destOrd="0" presId="urn:microsoft.com/office/officeart/2005/8/layout/vList5"/>
    <dgm:cxn modelId="{9DC76F7F-93EC-44B9-A672-4F070A414D5D}" srcId="{E606430E-857C-4ACA-B25E-3FC4516EE64E}" destId="{A96263B1-D284-49C2-995A-75CAADB82A1C}" srcOrd="0" destOrd="0" parTransId="{5034A3C5-2D8C-4439-B99C-2BCC5572BA4F}" sibTransId="{DEFDCB82-4ABE-4FA7-88A7-EBB2DDF5A763}"/>
    <dgm:cxn modelId="{26404D94-05E6-49BD-B202-8975F5A46EBF}" type="presOf" srcId="{E606430E-857C-4ACA-B25E-3FC4516EE64E}" destId="{CD2ED17E-439E-4060-9BE9-ED8E2C0B9868}" srcOrd="0" destOrd="0" presId="urn:microsoft.com/office/officeart/2005/8/layout/vList5"/>
    <dgm:cxn modelId="{90982EBB-76B0-438E-BBA1-50DEFF4D8732}" type="presOf" srcId="{33A434AE-16EA-4C14-AA7C-BD0BE91B535E}" destId="{BC6D79CB-7DCF-4D31-B7D9-409C84DAF9FD}" srcOrd="0" destOrd="1" presId="urn:microsoft.com/office/officeart/2005/8/layout/vList5"/>
    <dgm:cxn modelId="{36B0E1C9-9065-4A3D-B12D-1377D0C683E5}" srcId="{E606430E-857C-4ACA-B25E-3FC4516EE64E}" destId="{EAA00E73-0D92-4514-90F2-313345A8A1ED}" srcOrd="2" destOrd="0" parTransId="{24D7BAD2-EAED-44BF-8A29-F0A189EF9DB0}" sibTransId="{ACC5F339-D569-42AD-9123-7C652C38701B}"/>
    <dgm:cxn modelId="{B15342DA-D79F-4F76-B87B-FFC840E82DFF}" srcId="{A96263B1-D284-49C2-995A-75CAADB82A1C}" destId="{B351D111-7747-49A6-BA91-D95F87452D6F}" srcOrd="2" destOrd="0" parTransId="{425C351C-066C-4385-9AA4-C337B96AC8A0}" sibTransId="{4EBF01B4-47F7-4EE3-B8A0-0373E6933016}"/>
    <dgm:cxn modelId="{F6FA3FE3-73EE-4894-850F-C37FA33F5E6E}" type="presOf" srcId="{12205845-D2EF-42AB-A377-02A4933A884D}" destId="{B03C9158-184C-4664-BC19-B2213C2770FC}" srcOrd="0" destOrd="0" presId="urn:microsoft.com/office/officeart/2005/8/layout/vList5"/>
    <dgm:cxn modelId="{1F5E7443-452E-485C-8104-C85F390EF049}" type="presParOf" srcId="{CD2ED17E-439E-4060-9BE9-ED8E2C0B9868}" destId="{97314A3D-0942-4924-AE97-4F2F4D4F0759}" srcOrd="0" destOrd="0" presId="urn:microsoft.com/office/officeart/2005/8/layout/vList5"/>
    <dgm:cxn modelId="{F29DFF9B-A7CA-4ECE-A000-26F05380166A}" type="presParOf" srcId="{97314A3D-0942-4924-AE97-4F2F4D4F0759}" destId="{F1D283C4-89B9-40EE-8570-4E35B350A431}" srcOrd="0" destOrd="0" presId="urn:microsoft.com/office/officeart/2005/8/layout/vList5"/>
    <dgm:cxn modelId="{3035719F-1540-4BEC-A9C9-D177395BDC75}" type="presParOf" srcId="{97314A3D-0942-4924-AE97-4F2F4D4F0759}" destId="{BC6D79CB-7DCF-4D31-B7D9-409C84DAF9FD}" srcOrd="1" destOrd="0" presId="urn:microsoft.com/office/officeart/2005/8/layout/vList5"/>
    <dgm:cxn modelId="{7F2316FB-242E-490B-8B53-4834748EC80E}" type="presParOf" srcId="{CD2ED17E-439E-4060-9BE9-ED8E2C0B9868}" destId="{89F1E89B-6318-4967-A7FB-DAFDB57A8038}" srcOrd="1" destOrd="0" presId="urn:microsoft.com/office/officeart/2005/8/layout/vList5"/>
    <dgm:cxn modelId="{D7539EEC-1D8C-49F3-824B-F3ED4A667511}" type="presParOf" srcId="{CD2ED17E-439E-4060-9BE9-ED8E2C0B9868}" destId="{159DEC30-C0F2-4F1F-BC45-3B28F1023047}" srcOrd="2" destOrd="0" presId="urn:microsoft.com/office/officeart/2005/8/layout/vList5"/>
    <dgm:cxn modelId="{617D8672-E3E5-400B-B48C-B74F401DE1D5}" type="presParOf" srcId="{159DEC30-C0F2-4F1F-BC45-3B28F1023047}" destId="{C1C5DD07-360F-46BD-A33C-555CAF176D31}" srcOrd="0" destOrd="0" presId="urn:microsoft.com/office/officeart/2005/8/layout/vList5"/>
    <dgm:cxn modelId="{7214C683-D7CE-4CC5-B29A-D893AEED03F3}" type="presParOf" srcId="{159DEC30-C0F2-4F1F-BC45-3B28F1023047}" destId="{13E83143-A3F5-4CDA-A8CE-D916779C865C}" srcOrd="1" destOrd="0" presId="urn:microsoft.com/office/officeart/2005/8/layout/vList5"/>
    <dgm:cxn modelId="{373EFFCC-FBEC-47F0-8A2E-F96584A063D5}" type="presParOf" srcId="{CD2ED17E-439E-4060-9BE9-ED8E2C0B9868}" destId="{015E7B41-B6CE-49A4-9197-80C680149A01}" srcOrd="3" destOrd="0" presId="urn:microsoft.com/office/officeart/2005/8/layout/vList5"/>
    <dgm:cxn modelId="{B120F14A-919E-45A6-9AD9-2CBECB0FF409}" type="presParOf" srcId="{CD2ED17E-439E-4060-9BE9-ED8E2C0B9868}" destId="{5BA755CC-F78E-4412-81A9-DC2F636DDC79}" srcOrd="4" destOrd="0" presId="urn:microsoft.com/office/officeart/2005/8/layout/vList5"/>
    <dgm:cxn modelId="{21515668-14D4-4B4D-8DD7-A598DF947262}" type="presParOf" srcId="{5BA755CC-F78E-4412-81A9-DC2F636DDC79}" destId="{9C4B5607-CFCD-4249-AA86-28F9E3E3B62D}" srcOrd="0" destOrd="0" presId="urn:microsoft.com/office/officeart/2005/8/layout/vList5"/>
    <dgm:cxn modelId="{EC5CA633-2146-4ADE-80EA-3AC174E69577}" type="presParOf" srcId="{5BA755CC-F78E-4412-81A9-DC2F636DDC79}" destId="{B03C9158-184C-4664-BC19-B2213C2770F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06430E-857C-4ACA-B25E-3FC4516EE64E}"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A96263B1-D284-49C2-995A-75CAADB82A1C}">
      <dgm:prSet phldrT="[Text]"/>
      <dgm:spPr/>
      <dgm:t>
        <a:bodyPr/>
        <a:lstStyle/>
        <a:p>
          <a:r>
            <a:rPr lang="en-US" dirty="0"/>
            <a:t>Who</a:t>
          </a:r>
        </a:p>
      </dgm:t>
    </dgm:pt>
    <dgm:pt modelId="{5034A3C5-2D8C-4439-B99C-2BCC5572BA4F}" type="parTrans" cxnId="{9DC76F7F-93EC-44B9-A672-4F070A414D5D}">
      <dgm:prSet/>
      <dgm:spPr/>
      <dgm:t>
        <a:bodyPr/>
        <a:lstStyle/>
        <a:p>
          <a:endParaRPr lang="en-US"/>
        </a:p>
      </dgm:t>
    </dgm:pt>
    <dgm:pt modelId="{DEFDCB82-4ABE-4FA7-88A7-EBB2DDF5A763}" type="sibTrans" cxnId="{9DC76F7F-93EC-44B9-A672-4F070A414D5D}">
      <dgm:prSet/>
      <dgm:spPr/>
      <dgm:t>
        <a:bodyPr/>
        <a:lstStyle/>
        <a:p>
          <a:endParaRPr lang="en-US"/>
        </a:p>
      </dgm:t>
    </dgm:pt>
    <dgm:pt modelId="{F974DB64-FA10-487C-8B1C-5224850C4089}">
      <dgm:prSet phldrT="[Text]"/>
      <dgm:spPr/>
      <dgm:t>
        <a:bodyPr/>
        <a:lstStyle/>
        <a:p>
          <a:r>
            <a:rPr lang="en-US" dirty="0"/>
            <a:t>Product Owner</a:t>
          </a:r>
        </a:p>
      </dgm:t>
    </dgm:pt>
    <dgm:pt modelId="{FF8563C9-C846-47C4-A730-8FE8B2BF6C5A}" type="parTrans" cxnId="{78D38C24-F8B8-42E6-B740-FB222F5900FD}">
      <dgm:prSet/>
      <dgm:spPr/>
      <dgm:t>
        <a:bodyPr/>
        <a:lstStyle/>
        <a:p>
          <a:endParaRPr lang="en-US"/>
        </a:p>
      </dgm:t>
    </dgm:pt>
    <dgm:pt modelId="{F9326D88-216A-4A38-9347-8BABF1B12E7E}" type="sibTrans" cxnId="{78D38C24-F8B8-42E6-B740-FB222F5900FD}">
      <dgm:prSet/>
      <dgm:spPr/>
      <dgm:t>
        <a:bodyPr/>
        <a:lstStyle/>
        <a:p>
          <a:endParaRPr lang="en-US"/>
        </a:p>
      </dgm:t>
    </dgm:pt>
    <dgm:pt modelId="{F3A63AF5-66D1-4C79-B0D7-AAC2A6463ED0}">
      <dgm:prSet phldrT="[Text]"/>
      <dgm:spPr/>
      <dgm:t>
        <a:bodyPr/>
        <a:lstStyle/>
        <a:p>
          <a:r>
            <a:rPr lang="en-US" dirty="0"/>
            <a:t>Purpose</a:t>
          </a:r>
        </a:p>
      </dgm:t>
    </dgm:pt>
    <dgm:pt modelId="{37A53E01-570D-4676-89F4-87BD6F45B288}" type="parTrans" cxnId="{56BBED36-DB17-4109-9F93-5D6BB6C62225}">
      <dgm:prSet/>
      <dgm:spPr/>
      <dgm:t>
        <a:bodyPr/>
        <a:lstStyle/>
        <a:p>
          <a:endParaRPr lang="en-US"/>
        </a:p>
      </dgm:t>
    </dgm:pt>
    <dgm:pt modelId="{F24658FE-2B17-4921-B1BE-ED160606DF75}" type="sibTrans" cxnId="{56BBED36-DB17-4109-9F93-5D6BB6C62225}">
      <dgm:prSet/>
      <dgm:spPr/>
      <dgm:t>
        <a:bodyPr/>
        <a:lstStyle/>
        <a:p>
          <a:endParaRPr lang="en-US"/>
        </a:p>
      </dgm:t>
    </dgm:pt>
    <dgm:pt modelId="{EC314385-F244-4354-96F7-83AC76B86FDC}">
      <dgm:prSet phldrT="[Text]"/>
      <dgm:spPr/>
      <dgm:t>
        <a:bodyPr/>
        <a:lstStyle/>
        <a:p>
          <a:r>
            <a:rPr lang="en-US" b="0" i="0" dirty="0"/>
            <a:t>To showcase progress and deliver a potentially shippable product slice to stakeholders</a:t>
          </a:r>
          <a:endParaRPr lang="en-US" dirty="0"/>
        </a:p>
      </dgm:t>
    </dgm:pt>
    <dgm:pt modelId="{5AD99BA1-A2F1-497B-8C10-0A4BD7B1FC29}" type="parTrans" cxnId="{CFD0FE6C-AEA7-4D6B-A9D4-7F1571DEA6B1}">
      <dgm:prSet/>
      <dgm:spPr/>
      <dgm:t>
        <a:bodyPr/>
        <a:lstStyle/>
        <a:p>
          <a:endParaRPr lang="en-US"/>
        </a:p>
      </dgm:t>
    </dgm:pt>
    <dgm:pt modelId="{6E68AB45-5C0E-4A66-BCB1-17A8F70041CA}" type="sibTrans" cxnId="{CFD0FE6C-AEA7-4D6B-A9D4-7F1571DEA6B1}">
      <dgm:prSet/>
      <dgm:spPr/>
      <dgm:t>
        <a:bodyPr/>
        <a:lstStyle/>
        <a:p>
          <a:endParaRPr lang="en-US"/>
        </a:p>
      </dgm:t>
    </dgm:pt>
    <dgm:pt modelId="{EAA00E73-0D92-4514-90F2-313345A8A1ED}">
      <dgm:prSet phldrT="[Text]"/>
      <dgm:spPr/>
      <dgm:t>
        <a:bodyPr/>
        <a:lstStyle/>
        <a:p>
          <a:r>
            <a:rPr lang="en-US" dirty="0"/>
            <a:t>When</a:t>
          </a:r>
        </a:p>
      </dgm:t>
    </dgm:pt>
    <dgm:pt modelId="{24D7BAD2-EAED-44BF-8A29-F0A189EF9DB0}" type="parTrans" cxnId="{36B0E1C9-9065-4A3D-B12D-1377D0C683E5}">
      <dgm:prSet/>
      <dgm:spPr/>
      <dgm:t>
        <a:bodyPr/>
        <a:lstStyle/>
        <a:p>
          <a:endParaRPr lang="en-US"/>
        </a:p>
      </dgm:t>
    </dgm:pt>
    <dgm:pt modelId="{ACC5F339-D569-42AD-9123-7C652C38701B}" type="sibTrans" cxnId="{36B0E1C9-9065-4A3D-B12D-1377D0C683E5}">
      <dgm:prSet/>
      <dgm:spPr/>
      <dgm:t>
        <a:bodyPr/>
        <a:lstStyle/>
        <a:p>
          <a:endParaRPr lang="en-US"/>
        </a:p>
      </dgm:t>
    </dgm:pt>
    <dgm:pt modelId="{12205845-D2EF-42AB-A377-02A4933A884D}">
      <dgm:prSet phldrT="[Text]"/>
      <dgm:spPr/>
      <dgm:t>
        <a:bodyPr/>
        <a:lstStyle/>
        <a:p>
          <a:r>
            <a:rPr lang="en-US" b="0" i="0" dirty="0">
              <a:effectLst/>
              <a:latin typeface="clearsans"/>
            </a:rPr>
            <a:t>At the end of a Sprint, the new Increment must be </a:t>
          </a:r>
          <a:r>
            <a:rPr lang="en-US" b="1" i="0" dirty="0">
              <a:effectLst/>
              <a:latin typeface="clearsans"/>
            </a:rPr>
            <a:t>“Done”</a:t>
          </a:r>
          <a:endParaRPr lang="en-US" b="1" dirty="0"/>
        </a:p>
      </dgm:t>
    </dgm:pt>
    <dgm:pt modelId="{29994514-8DC4-411A-9AEA-4140EEDE3C3F}" type="parTrans" cxnId="{7521BC38-BACE-482C-AECB-1A47DE39EAB9}">
      <dgm:prSet/>
      <dgm:spPr/>
      <dgm:t>
        <a:bodyPr/>
        <a:lstStyle/>
        <a:p>
          <a:endParaRPr lang="en-US"/>
        </a:p>
      </dgm:t>
    </dgm:pt>
    <dgm:pt modelId="{04B117B5-7E5F-4577-9C50-903F37FA9CE6}" type="sibTrans" cxnId="{7521BC38-BACE-482C-AECB-1A47DE39EAB9}">
      <dgm:prSet/>
      <dgm:spPr/>
      <dgm:t>
        <a:bodyPr/>
        <a:lstStyle/>
        <a:p>
          <a:endParaRPr lang="en-US"/>
        </a:p>
      </dgm:t>
    </dgm:pt>
    <dgm:pt modelId="{9C482912-FF62-496B-8A7A-378006367CEA}">
      <dgm:prSet phldrT="[Text]"/>
      <dgm:spPr/>
      <dgm:t>
        <a:bodyPr/>
        <a:lstStyle/>
        <a:p>
          <a:r>
            <a:rPr lang="en-US" dirty="0"/>
            <a:t>Scrum Team</a:t>
          </a:r>
        </a:p>
      </dgm:t>
    </dgm:pt>
    <dgm:pt modelId="{956535D3-8DC1-4A7D-8EDC-7FDBDAEB6705}" type="parTrans" cxnId="{148BD3AC-50AE-48C4-8D6F-3B5D3B0EF7DC}">
      <dgm:prSet/>
      <dgm:spPr/>
      <dgm:t>
        <a:bodyPr/>
        <a:lstStyle/>
        <a:p>
          <a:endParaRPr lang="en-US"/>
        </a:p>
      </dgm:t>
    </dgm:pt>
    <dgm:pt modelId="{5E9ADBD8-426F-4E31-AE00-DEF2489FB94C}" type="sibTrans" cxnId="{148BD3AC-50AE-48C4-8D6F-3B5D3B0EF7DC}">
      <dgm:prSet/>
      <dgm:spPr/>
      <dgm:t>
        <a:bodyPr/>
        <a:lstStyle/>
        <a:p>
          <a:endParaRPr lang="en-US"/>
        </a:p>
      </dgm:t>
    </dgm:pt>
    <dgm:pt modelId="{CD2ED17E-439E-4060-9BE9-ED8E2C0B9868}" type="pres">
      <dgm:prSet presAssocID="{E606430E-857C-4ACA-B25E-3FC4516EE64E}" presName="Name0" presStyleCnt="0">
        <dgm:presLayoutVars>
          <dgm:dir/>
          <dgm:animLvl val="lvl"/>
          <dgm:resizeHandles val="exact"/>
        </dgm:presLayoutVars>
      </dgm:prSet>
      <dgm:spPr/>
    </dgm:pt>
    <dgm:pt modelId="{97314A3D-0942-4924-AE97-4F2F4D4F0759}" type="pres">
      <dgm:prSet presAssocID="{A96263B1-D284-49C2-995A-75CAADB82A1C}" presName="linNode" presStyleCnt="0"/>
      <dgm:spPr/>
    </dgm:pt>
    <dgm:pt modelId="{F1D283C4-89B9-40EE-8570-4E35B350A431}" type="pres">
      <dgm:prSet presAssocID="{A96263B1-D284-49C2-995A-75CAADB82A1C}" presName="parentText" presStyleLbl="node1" presStyleIdx="0" presStyleCnt="3">
        <dgm:presLayoutVars>
          <dgm:chMax val="1"/>
          <dgm:bulletEnabled val="1"/>
        </dgm:presLayoutVars>
      </dgm:prSet>
      <dgm:spPr/>
    </dgm:pt>
    <dgm:pt modelId="{BC6D79CB-7DCF-4D31-B7D9-409C84DAF9FD}" type="pres">
      <dgm:prSet presAssocID="{A96263B1-D284-49C2-995A-75CAADB82A1C}" presName="descendantText" presStyleLbl="alignAccFollowNode1" presStyleIdx="0" presStyleCnt="3">
        <dgm:presLayoutVars>
          <dgm:bulletEnabled val="1"/>
        </dgm:presLayoutVars>
      </dgm:prSet>
      <dgm:spPr/>
    </dgm:pt>
    <dgm:pt modelId="{89F1E89B-6318-4967-A7FB-DAFDB57A8038}" type="pres">
      <dgm:prSet presAssocID="{DEFDCB82-4ABE-4FA7-88A7-EBB2DDF5A763}" presName="sp" presStyleCnt="0"/>
      <dgm:spPr/>
    </dgm:pt>
    <dgm:pt modelId="{159DEC30-C0F2-4F1F-BC45-3B28F1023047}" type="pres">
      <dgm:prSet presAssocID="{F3A63AF5-66D1-4C79-B0D7-AAC2A6463ED0}" presName="linNode" presStyleCnt="0"/>
      <dgm:spPr/>
    </dgm:pt>
    <dgm:pt modelId="{C1C5DD07-360F-46BD-A33C-555CAF176D31}" type="pres">
      <dgm:prSet presAssocID="{F3A63AF5-66D1-4C79-B0D7-AAC2A6463ED0}" presName="parentText" presStyleLbl="node1" presStyleIdx="1" presStyleCnt="3">
        <dgm:presLayoutVars>
          <dgm:chMax val="1"/>
          <dgm:bulletEnabled val="1"/>
        </dgm:presLayoutVars>
      </dgm:prSet>
      <dgm:spPr/>
    </dgm:pt>
    <dgm:pt modelId="{13E83143-A3F5-4CDA-A8CE-D916779C865C}" type="pres">
      <dgm:prSet presAssocID="{F3A63AF5-66D1-4C79-B0D7-AAC2A6463ED0}" presName="descendantText" presStyleLbl="alignAccFollowNode1" presStyleIdx="1" presStyleCnt="3">
        <dgm:presLayoutVars>
          <dgm:bulletEnabled val="1"/>
        </dgm:presLayoutVars>
      </dgm:prSet>
      <dgm:spPr/>
    </dgm:pt>
    <dgm:pt modelId="{015E7B41-B6CE-49A4-9197-80C680149A01}" type="pres">
      <dgm:prSet presAssocID="{F24658FE-2B17-4921-B1BE-ED160606DF75}" presName="sp" presStyleCnt="0"/>
      <dgm:spPr/>
    </dgm:pt>
    <dgm:pt modelId="{5BA755CC-F78E-4412-81A9-DC2F636DDC79}" type="pres">
      <dgm:prSet presAssocID="{EAA00E73-0D92-4514-90F2-313345A8A1ED}" presName="linNode" presStyleCnt="0"/>
      <dgm:spPr/>
    </dgm:pt>
    <dgm:pt modelId="{9C4B5607-CFCD-4249-AA86-28F9E3E3B62D}" type="pres">
      <dgm:prSet presAssocID="{EAA00E73-0D92-4514-90F2-313345A8A1ED}" presName="parentText" presStyleLbl="node1" presStyleIdx="2" presStyleCnt="3">
        <dgm:presLayoutVars>
          <dgm:chMax val="1"/>
          <dgm:bulletEnabled val="1"/>
        </dgm:presLayoutVars>
      </dgm:prSet>
      <dgm:spPr/>
    </dgm:pt>
    <dgm:pt modelId="{B03C9158-184C-4664-BC19-B2213C2770FC}" type="pres">
      <dgm:prSet presAssocID="{EAA00E73-0D92-4514-90F2-313345A8A1ED}" presName="descendantText" presStyleLbl="alignAccFollowNode1" presStyleIdx="2" presStyleCnt="3">
        <dgm:presLayoutVars>
          <dgm:bulletEnabled val="1"/>
        </dgm:presLayoutVars>
      </dgm:prSet>
      <dgm:spPr/>
    </dgm:pt>
  </dgm:ptLst>
  <dgm:cxnLst>
    <dgm:cxn modelId="{39F54718-2448-472C-9DAB-DAB600BD564E}" type="presOf" srcId="{F974DB64-FA10-487C-8B1C-5224850C4089}" destId="{BC6D79CB-7DCF-4D31-B7D9-409C84DAF9FD}" srcOrd="0" destOrd="1" presId="urn:microsoft.com/office/officeart/2005/8/layout/vList5"/>
    <dgm:cxn modelId="{5B847B20-0AAB-47D6-B916-795723950B86}" type="presOf" srcId="{F3A63AF5-66D1-4C79-B0D7-AAC2A6463ED0}" destId="{C1C5DD07-360F-46BD-A33C-555CAF176D31}" srcOrd="0" destOrd="0" presId="urn:microsoft.com/office/officeart/2005/8/layout/vList5"/>
    <dgm:cxn modelId="{78D38C24-F8B8-42E6-B740-FB222F5900FD}" srcId="{A96263B1-D284-49C2-995A-75CAADB82A1C}" destId="{F974DB64-FA10-487C-8B1C-5224850C4089}" srcOrd="1" destOrd="0" parTransId="{FF8563C9-C846-47C4-A730-8FE8B2BF6C5A}" sibTransId="{F9326D88-216A-4A38-9347-8BABF1B12E7E}"/>
    <dgm:cxn modelId="{56BBED36-DB17-4109-9F93-5D6BB6C62225}" srcId="{E606430E-857C-4ACA-B25E-3FC4516EE64E}" destId="{F3A63AF5-66D1-4C79-B0D7-AAC2A6463ED0}" srcOrd="1" destOrd="0" parTransId="{37A53E01-570D-4676-89F4-87BD6F45B288}" sibTransId="{F24658FE-2B17-4921-B1BE-ED160606DF75}"/>
    <dgm:cxn modelId="{B38DA037-2A27-4A59-AA88-90A839E91EBA}" type="presOf" srcId="{A96263B1-D284-49C2-995A-75CAADB82A1C}" destId="{F1D283C4-89B9-40EE-8570-4E35B350A431}" srcOrd="0" destOrd="0" presId="urn:microsoft.com/office/officeart/2005/8/layout/vList5"/>
    <dgm:cxn modelId="{7521BC38-BACE-482C-AECB-1A47DE39EAB9}" srcId="{EAA00E73-0D92-4514-90F2-313345A8A1ED}" destId="{12205845-D2EF-42AB-A377-02A4933A884D}" srcOrd="0" destOrd="0" parTransId="{29994514-8DC4-411A-9AEA-4140EEDE3C3F}" sibTransId="{04B117B5-7E5F-4577-9C50-903F37FA9CE6}"/>
    <dgm:cxn modelId="{057B7063-C962-4ED4-A5D3-08115955400A}" type="presOf" srcId="{EC314385-F244-4354-96F7-83AC76B86FDC}" destId="{13E83143-A3F5-4CDA-A8CE-D916779C865C}" srcOrd="0" destOrd="0" presId="urn:microsoft.com/office/officeart/2005/8/layout/vList5"/>
    <dgm:cxn modelId="{CFD0FE6C-AEA7-4D6B-A9D4-7F1571DEA6B1}" srcId="{F3A63AF5-66D1-4C79-B0D7-AAC2A6463ED0}" destId="{EC314385-F244-4354-96F7-83AC76B86FDC}" srcOrd="0" destOrd="0" parTransId="{5AD99BA1-A2F1-497B-8C10-0A4BD7B1FC29}" sibTransId="{6E68AB45-5C0E-4A66-BCB1-17A8F70041CA}"/>
    <dgm:cxn modelId="{D982A954-9F3C-456F-954A-36C7CA38EEE7}" type="presOf" srcId="{EAA00E73-0D92-4514-90F2-313345A8A1ED}" destId="{9C4B5607-CFCD-4249-AA86-28F9E3E3B62D}" srcOrd="0" destOrd="0" presId="urn:microsoft.com/office/officeart/2005/8/layout/vList5"/>
    <dgm:cxn modelId="{9DC76F7F-93EC-44B9-A672-4F070A414D5D}" srcId="{E606430E-857C-4ACA-B25E-3FC4516EE64E}" destId="{A96263B1-D284-49C2-995A-75CAADB82A1C}" srcOrd="0" destOrd="0" parTransId="{5034A3C5-2D8C-4439-B99C-2BCC5572BA4F}" sibTransId="{DEFDCB82-4ABE-4FA7-88A7-EBB2DDF5A763}"/>
    <dgm:cxn modelId="{26404D94-05E6-49BD-B202-8975F5A46EBF}" type="presOf" srcId="{E606430E-857C-4ACA-B25E-3FC4516EE64E}" destId="{CD2ED17E-439E-4060-9BE9-ED8E2C0B9868}" srcOrd="0" destOrd="0" presId="urn:microsoft.com/office/officeart/2005/8/layout/vList5"/>
    <dgm:cxn modelId="{148BD3AC-50AE-48C4-8D6F-3B5D3B0EF7DC}" srcId="{A96263B1-D284-49C2-995A-75CAADB82A1C}" destId="{9C482912-FF62-496B-8A7A-378006367CEA}" srcOrd="0" destOrd="0" parTransId="{956535D3-8DC1-4A7D-8EDC-7FDBDAEB6705}" sibTransId="{5E9ADBD8-426F-4E31-AE00-DEF2489FB94C}"/>
    <dgm:cxn modelId="{6D2646C2-D249-4DCC-8B4F-786428AD8BB1}" type="presOf" srcId="{9C482912-FF62-496B-8A7A-378006367CEA}" destId="{BC6D79CB-7DCF-4D31-B7D9-409C84DAF9FD}" srcOrd="0" destOrd="0" presId="urn:microsoft.com/office/officeart/2005/8/layout/vList5"/>
    <dgm:cxn modelId="{36B0E1C9-9065-4A3D-B12D-1377D0C683E5}" srcId="{E606430E-857C-4ACA-B25E-3FC4516EE64E}" destId="{EAA00E73-0D92-4514-90F2-313345A8A1ED}" srcOrd="2" destOrd="0" parTransId="{24D7BAD2-EAED-44BF-8A29-F0A189EF9DB0}" sibTransId="{ACC5F339-D569-42AD-9123-7C652C38701B}"/>
    <dgm:cxn modelId="{F6FA3FE3-73EE-4894-850F-C37FA33F5E6E}" type="presOf" srcId="{12205845-D2EF-42AB-A377-02A4933A884D}" destId="{B03C9158-184C-4664-BC19-B2213C2770FC}" srcOrd="0" destOrd="0" presId="urn:microsoft.com/office/officeart/2005/8/layout/vList5"/>
    <dgm:cxn modelId="{1F5E7443-452E-485C-8104-C85F390EF049}" type="presParOf" srcId="{CD2ED17E-439E-4060-9BE9-ED8E2C0B9868}" destId="{97314A3D-0942-4924-AE97-4F2F4D4F0759}" srcOrd="0" destOrd="0" presId="urn:microsoft.com/office/officeart/2005/8/layout/vList5"/>
    <dgm:cxn modelId="{F29DFF9B-A7CA-4ECE-A000-26F05380166A}" type="presParOf" srcId="{97314A3D-0942-4924-AE97-4F2F4D4F0759}" destId="{F1D283C4-89B9-40EE-8570-4E35B350A431}" srcOrd="0" destOrd="0" presId="urn:microsoft.com/office/officeart/2005/8/layout/vList5"/>
    <dgm:cxn modelId="{3035719F-1540-4BEC-A9C9-D177395BDC75}" type="presParOf" srcId="{97314A3D-0942-4924-AE97-4F2F4D4F0759}" destId="{BC6D79CB-7DCF-4D31-B7D9-409C84DAF9FD}" srcOrd="1" destOrd="0" presId="urn:microsoft.com/office/officeart/2005/8/layout/vList5"/>
    <dgm:cxn modelId="{7F2316FB-242E-490B-8B53-4834748EC80E}" type="presParOf" srcId="{CD2ED17E-439E-4060-9BE9-ED8E2C0B9868}" destId="{89F1E89B-6318-4967-A7FB-DAFDB57A8038}" srcOrd="1" destOrd="0" presId="urn:microsoft.com/office/officeart/2005/8/layout/vList5"/>
    <dgm:cxn modelId="{D7539EEC-1D8C-49F3-824B-F3ED4A667511}" type="presParOf" srcId="{CD2ED17E-439E-4060-9BE9-ED8E2C0B9868}" destId="{159DEC30-C0F2-4F1F-BC45-3B28F1023047}" srcOrd="2" destOrd="0" presId="urn:microsoft.com/office/officeart/2005/8/layout/vList5"/>
    <dgm:cxn modelId="{617D8672-E3E5-400B-B48C-B74F401DE1D5}" type="presParOf" srcId="{159DEC30-C0F2-4F1F-BC45-3B28F1023047}" destId="{C1C5DD07-360F-46BD-A33C-555CAF176D31}" srcOrd="0" destOrd="0" presId="urn:microsoft.com/office/officeart/2005/8/layout/vList5"/>
    <dgm:cxn modelId="{7214C683-D7CE-4CC5-B29A-D893AEED03F3}" type="presParOf" srcId="{159DEC30-C0F2-4F1F-BC45-3B28F1023047}" destId="{13E83143-A3F5-4CDA-A8CE-D916779C865C}" srcOrd="1" destOrd="0" presId="urn:microsoft.com/office/officeart/2005/8/layout/vList5"/>
    <dgm:cxn modelId="{373EFFCC-FBEC-47F0-8A2E-F96584A063D5}" type="presParOf" srcId="{CD2ED17E-439E-4060-9BE9-ED8E2C0B9868}" destId="{015E7B41-B6CE-49A4-9197-80C680149A01}" srcOrd="3" destOrd="0" presId="urn:microsoft.com/office/officeart/2005/8/layout/vList5"/>
    <dgm:cxn modelId="{B120F14A-919E-45A6-9AD9-2CBECB0FF409}" type="presParOf" srcId="{CD2ED17E-439E-4060-9BE9-ED8E2C0B9868}" destId="{5BA755CC-F78E-4412-81A9-DC2F636DDC79}" srcOrd="4" destOrd="0" presId="urn:microsoft.com/office/officeart/2005/8/layout/vList5"/>
    <dgm:cxn modelId="{21515668-14D4-4B4D-8DD7-A598DF947262}" type="presParOf" srcId="{5BA755CC-F78E-4412-81A9-DC2F636DDC79}" destId="{9C4B5607-CFCD-4249-AA86-28F9E3E3B62D}" srcOrd="0" destOrd="0" presId="urn:microsoft.com/office/officeart/2005/8/layout/vList5"/>
    <dgm:cxn modelId="{EC5CA633-2146-4ADE-80EA-3AC174E69577}" type="presParOf" srcId="{5BA755CC-F78E-4412-81A9-DC2F636DDC79}" destId="{B03C9158-184C-4664-BC19-B2213C2770F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74B467-8E33-4592-9C23-82C8612A9BB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299545CA-B4BC-43EE-BBBA-336B3F09143C}">
      <dgm:prSet phldrT="[Text]"/>
      <dgm:spPr/>
      <dgm:t>
        <a:bodyPr/>
        <a:lstStyle/>
        <a:p>
          <a:r>
            <a:rPr lang="en-US" b="1" dirty="0">
              <a:effectLst>
                <a:outerShdw blurRad="38100" dist="38100" dir="2700000" algn="tl">
                  <a:srgbClr val="000000">
                    <a:alpha val="43137"/>
                  </a:srgbClr>
                </a:outerShdw>
              </a:effectLst>
            </a:rPr>
            <a:t>Kanban Values</a:t>
          </a:r>
        </a:p>
      </dgm:t>
    </dgm:pt>
    <dgm:pt modelId="{3C9E707B-34F7-4A9D-920D-D897A3140428}" type="parTrans" cxnId="{4C4996D3-14D1-4A39-9417-3A93F3D21487}">
      <dgm:prSet/>
      <dgm:spPr/>
      <dgm:t>
        <a:bodyPr/>
        <a:lstStyle/>
        <a:p>
          <a:endParaRPr lang="en-US"/>
        </a:p>
      </dgm:t>
    </dgm:pt>
    <dgm:pt modelId="{5A1E052B-8E0B-401F-99A2-4987B840560F}" type="sibTrans" cxnId="{4C4996D3-14D1-4A39-9417-3A93F3D21487}">
      <dgm:prSet/>
      <dgm:spPr/>
      <dgm:t>
        <a:bodyPr/>
        <a:lstStyle/>
        <a:p>
          <a:endParaRPr lang="en-US"/>
        </a:p>
      </dgm:t>
    </dgm:pt>
    <dgm:pt modelId="{61D85C78-F597-4204-9000-743E0AF1B7C5}">
      <dgm:prSet phldrT="[Text]"/>
      <dgm:spPr>
        <a:solidFill>
          <a:srgbClr val="DBE5F1"/>
        </a:solidFill>
        <a:ln>
          <a:solidFill>
            <a:srgbClr val="DBE5F1"/>
          </a:solidFill>
        </a:ln>
      </dgm:spPr>
      <dgm:t>
        <a:bodyPr/>
        <a:lstStyle/>
        <a:p>
          <a:r>
            <a:rPr lang="en-US" b="1" dirty="0">
              <a:solidFill>
                <a:schemeClr val="tx1"/>
              </a:solidFill>
            </a:rPr>
            <a:t>Transparency</a:t>
          </a:r>
        </a:p>
        <a:p>
          <a:r>
            <a:rPr lang="en-US" dirty="0">
              <a:solidFill>
                <a:schemeClr val="tx1"/>
              </a:solidFill>
            </a:rPr>
            <a:t>Share Information</a:t>
          </a:r>
        </a:p>
        <a:p>
          <a:r>
            <a:rPr lang="en-US" dirty="0">
              <a:solidFill>
                <a:schemeClr val="tx1"/>
              </a:solidFill>
            </a:rPr>
            <a:t>Clear Vocabulary</a:t>
          </a:r>
        </a:p>
      </dgm:t>
    </dgm:pt>
    <dgm:pt modelId="{BC8D9120-B4F8-4F5B-864B-63EE9E8D3052}" type="parTrans" cxnId="{20BC3554-6672-4C9F-A164-6D9A81ACD3EA}">
      <dgm:prSet/>
      <dgm:spPr/>
      <dgm:t>
        <a:bodyPr/>
        <a:lstStyle/>
        <a:p>
          <a:endParaRPr lang="en-US"/>
        </a:p>
      </dgm:t>
    </dgm:pt>
    <dgm:pt modelId="{AD6B266B-655B-4EF0-9900-F23572390D5D}" type="sibTrans" cxnId="{20BC3554-6672-4C9F-A164-6D9A81ACD3EA}">
      <dgm:prSet/>
      <dgm:spPr/>
      <dgm:t>
        <a:bodyPr/>
        <a:lstStyle/>
        <a:p>
          <a:endParaRPr lang="en-US"/>
        </a:p>
      </dgm:t>
    </dgm:pt>
    <dgm:pt modelId="{F0215298-91EE-4B7D-955B-E04D7CF1263D}">
      <dgm:prSet phldrT="[Text]"/>
      <dgm:spPr>
        <a:solidFill>
          <a:srgbClr val="DBE5F1"/>
        </a:solidFill>
        <a:ln>
          <a:solidFill>
            <a:srgbClr val="DBE5F1"/>
          </a:solidFill>
        </a:ln>
      </dgm:spPr>
      <dgm:t>
        <a:bodyPr/>
        <a:lstStyle/>
        <a:p>
          <a:r>
            <a:rPr lang="en-US" b="1" dirty="0">
              <a:solidFill>
                <a:schemeClr val="tx1"/>
              </a:solidFill>
            </a:rPr>
            <a:t>Balance</a:t>
          </a:r>
        </a:p>
        <a:p>
          <a:r>
            <a:rPr lang="en-US" dirty="0">
              <a:solidFill>
                <a:schemeClr val="tx1"/>
              </a:solidFill>
            </a:rPr>
            <a:t>Capacity vs demand</a:t>
          </a:r>
        </a:p>
        <a:p>
          <a:r>
            <a:rPr lang="en-US" dirty="0">
              <a:solidFill>
                <a:schemeClr val="tx1"/>
              </a:solidFill>
            </a:rPr>
            <a:t>Different view points</a:t>
          </a:r>
        </a:p>
      </dgm:t>
    </dgm:pt>
    <dgm:pt modelId="{AB843426-CDA0-408E-8B73-B03788FA7FC4}" type="parTrans" cxnId="{29AC4CDD-42D1-4605-B059-CA5365BFA67C}">
      <dgm:prSet/>
      <dgm:spPr/>
      <dgm:t>
        <a:bodyPr/>
        <a:lstStyle/>
        <a:p>
          <a:endParaRPr lang="en-US"/>
        </a:p>
      </dgm:t>
    </dgm:pt>
    <dgm:pt modelId="{B2F6681B-5EC7-421D-9BB5-1064ED0E1D59}" type="sibTrans" cxnId="{29AC4CDD-42D1-4605-B059-CA5365BFA67C}">
      <dgm:prSet/>
      <dgm:spPr/>
      <dgm:t>
        <a:bodyPr/>
        <a:lstStyle/>
        <a:p>
          <a:endParaRPr lang="en-US"/>
        </a:p>
      </dgm:t>
    </dgm:pt>
    <dgm:pt modelId="{1BAFDE8D-59D3-49CE-995A-DDB1918D27FB}">
      <dgm:prSet phldrT="[Text]"/>
      <dgm:spPr>
        <a:solidFill>
          <a:srgbClr val="DBE5F1"/>
        </a:solidFill>
        <a:ln>
          <a:solidFill>
            <a:srgbClr val="DBE5F1"/>
          </a:solidFill>
        </a:ln>
      </dgm:spPr>
      <dgm:t>
        <a:bodyPr/>
        <a:lstStyle/>
        <a:p>
          <a:r>
            <a:rPr lang="en-US" b="1" dirty="0">
              <a:solidFill>
                <a:schemeClr val="tx1"/>
              </a:solidFill>
            </a:rPr>
            <a:t>Collaboration</a:t>
          </a:r>
        </a:p>
        <a:p>
          <a:r>
            <a:rPr lang="en-US" dirty="0">
              <a:solidFill>
                <a:schemeClr val="tx1"/>
              </a:solidFill>
            </a:rPr>
            <a:t>Work together</a:t>
          </a:r>
        </a:p>
      </dgm:t>
    </dgm:pt>
    <dgm:pt modelId="{E5BE45C3-2C38-4A29-BF7A-55E3DE0475A9}" type="parTrans" cxnId="{BB74436F-796A-477F-9630-1F2EA8B601C3}">
      <dgm:prSet/>
      <dgm:spPr/>
      <dgm:t>
        <a:bodyPr/>
        <a:lstStyle/>
        <a:p>
          <a:endParaRPr lang="en-US"/>
        </a:p>
      </dgm:t>
    </dgm:pt>
    <dgm:pt modelId="{AD36EF30-86A1-4D13-82E0-9B3EAE4651F5}" type="sibTrans" cxnId="{BB74436F-796A-477F-9630-1F2EA8B601C3}">
      <dgm:prSet/>
      <dgm:spPr/>
      <dgm:t>
        <a:bodyPr/>
        <a:lstStyle/>
        <a:p>
          <a:endParaRPr lang="en-US"/>
        </a:p>
      </dgm:t>
    </dgm:pt>
    <dgm:pt modelId="{47A9231E-B165-41D0-B62B-CE6025235822}">
      <dgm:prSet phldrT="[Text]"/>
      <dgm:spPr>
        <a:solidFill>
          <a:srgbClr val="EAF1DD"/>
        </a:solidFill>
        <a:ln>
          <a:solidFill>
            <a:srgbClr val="EAF1DD"/>
          </a:solidFill>
        </a:ln>
      </dgm:spPr>
      <dgm:t>
        <a:bodyPr/>
        <a:lstStyle/>
        <a:p>
          <a:r>
            <a:rPr lang="en-US" b="1" dirty="0">
              <a:solidFill>
                <a:schemeClr val="tx1"/>
              </a:solidFill>
            </a:rPr>
            <a:t>Customer focus</a:t>
          </a:r>
        </a:p>
        <a:p>
          <a:r>
            <a:rPr lang="en-US" dirty="0">
              <a:solidFill>
                <a:schemeClr val="tx1"/>
              </a:solidFill>
            </a:rPr>
            <a:t>Goals</a:t>
          </a:r>
        </a:p>
        <a:p>
          <a:r>
            <a:rPr lang="en-US" dirty="0">
              <a:solidFill>
                <a:schemeClr val="tx1"/>
              </a:solidFill>
            </a:rPr>
            <a:t>Actual product/service</a:t>
          </a:r>
        </a:p>
      </dgm:t>
    </dgm:pt>
    <dgm:pt modelId="{DD05F103-58F8-4986-9D95-FA67529F5C8D}" type="parTrans" cxnId="{2834265E-148D-4D8D-B976-C5267D640291}">
      <dgm:prSet/>
      <dgm:spPr/>
      <dgm:t>
        <a:bodyPr/>
        <a:lstStyle/>
        <a:p>
          <a:endParaRPr lang="en-US"/>
        </a:p>
      </dgm:t>
    </dgm:pt>
    <dgm:pt modelId="{50257F07-10CA-4B24-AA4C-04BB89214CBD}" type="sibTrans" cxnId="{2834265E-148D-4D8D-B976-C5267D640291}">
      <dgm:prSet/>
      <dgm:spPr/>
      <dgm:t>
        <a:bodyPr/>
        <a:lstStyle/>
        <a:p>
          <a:endParaRPr lang="en-US"/>
        </a:p>
      </dgm:t>
    </dgm:pt>
    <dgm:pt modelId="{AE05FDDD-28BC-4A70-87B0-1DE8F76B759A}">
      <dgm:prSet phldrT="[Text]"/>
      <dgm:spPr>
        <a:solidFill>
          <a:srgbClr val="EAF1DD"/>
        </a:solidFill>
        <a:ln>
          <a:solidFill>
            <a:srgbClr val="EAF1DD"/>
          </a:solidFill>
        </a:ln>
      </dgm:spPr>
      <dgm:t>
        <a:bodyPr/>
        <a:lstStyle/>
        <a:p>
          <a:r>
            <a:rPr lang="en-US" b="1" dirty="0">
              <a:solidFill>
                <a:schemeClr val="tx1"/>
              </a:solidFill>
            </a:rPr>
            <a:t>Flow</a:t>
          </a:r>
        </a:p>
        <a:p>
          <a:r>
            <a:rPr lang="en-US" dirty="0">
              <a:solidFill>
                <a:schemeClr val="tx1"/>
              </a:solidFill>
            </a:rPr>
            <a:t>Work is continuous</a:t>
          </a:r>
        </a:p>
      </dgm:t>
    </dgm:pt>
    <dgm:pt modelId="{C6AD5C71-EF7C-4877-903E-F13F5374FDE9}" type="parTrans" cxnId="{AD607673-E0EE-447B-9210-A64605BC3534}">
      <dgm:prSet/>
      <dgm:spPr/>
      <dgm:t>
        <a:bodyPr/>
        <a:lstStyle/>
        <a:p>
          <a:endParaRPr lang="en-US"/>
        </a:p>
      </dgm:t>
    </dgm:pt>
    <dgm:pt modelId="{1DC46E4D-B397-4C35-BFD7-58ADBB7C46AE}" type="sibTrans" cxnId="{AD607673-E0EE-447B-9210-A64605BC3534}">
      <dgm:prSet/>
      <dgm:spPr/>
      <dgm:t>
        <a:bodyPr/>
        <a:lstStyle/>
        <a:p>
          <a:endParaRPr lang="en-US"/>
        </a:p>
      </dgm:t>
    </dgm:pt>
    <dgm:pt modelId="{C283FC84-3CF2-46B5-BC3F-E960612F79AA}">
      <dgm:prSet phldrT="[Text]"/>
      <dgm:spPr>
        <a:solidFill>
          <a:srgbClr val="EAF1DD"/>
        </a:solidFill>
        <a:ln>
          <a:solidFill>
            <a:srgbClr val="EAF1DD"/>
          </a:solidFill>
        </a:ln>
      </dgm:spPr>
      <dgm:t>
        <a:bodyPr/>
        <a:lstStyle/>
        <a:p>
          <a:r>
            <a:rPr lang="en-US" b="1" dirty="0">
              <a:solidFill>
                <a:schemeClr val="tx1"/>
              </a:solidFill>
            </a:rPr>
            <a:t>Leadership</a:t>
          </a:r>
        </a:p>
        <a:p>
          <a:r>
            <a:rPr lang="en-US" dirty="0">
              <a:solidFill>
                <a:schemeClr val="tx1"/>
              </a:solidFill>
            </a:rPr>
            <a:t>Example at all levels</a:t>
          </a:r>
        </a:p>
      </dgm:t>
    </dgm:pt>
    <dgm:pt modelId="{AB3182CC-9EAB-4EFC-A74C-82913C609329}" type="parTrans" cxnId="{1DC42183-C828-4CF2-BB3F-ADEEF52CA1C8}">
      <dgm:prSet/>
      <dgm:spPr/>
      <dgm:t>
        <a:bodyPr/>
        <a:lstStyle/>
        <a:p>
          <a:endParaRPr lang="en-US"/>
        </a:p>
      </dgm:t>
    </dgm:pt>
    <dgm:pt modelId="{3022444E-6560-4CEC-A048-94C96A7884C9}" type="sibTrans" cxnId="{1DC42183-C828-4CF2-BB3F-ADEEF52CA1C8}">
      <dgm:prSet/>
      <dgm:spPr/>
      <dgm:t>
        <a:bodyPr/>
        <a:lstStyle/>
        <a:p>
          <a:endParaRPr lang="en-US"/>
        </a:p>
      </dgm:t>
    </dgm:pt>
    <dgm:pt modelId="{BDE36AE5-EFAD-47C2-B7F3-D3D34112A19A}">
      <dgm:prSet phldrT="[Text]"/>
      <dgm:spPr>
        <a:solidFill>
          <a:srgbClr val="FDE9D9"/>
        </a:solidFill>
        <a:ln>
          <a:solidFill>
            <a:srgbClr val="FDE9D9"/>
          </a:solidFill>
        </a:ln>
      </dgm:spPr>
      <dgm:t>
        <a:bodyPr/>
        <a:lstStyle/>
        <a:p>
          <a:r>
            <a:rPr lang="en-US" b="1" dirty="0">
              <a:solidFill>
                <a:schemeClr val="tx1"/>
              </a:solidFill>
            </a:rPr>
            <a:t>Understanding</a:t>
          </a:r>
        </a:p>
        <a:p>
          <a:r>
            <a:rPr lang="en-US" dirty="0">
              <a:solidFill>
                <a:schemeClr val="tx1"/>
              </a:solidFill>
            </a:rPr>
            <a:t>Know yourself</a:t>
          </a:r>
        </a:p>
        <a:p>
          <a:r>
            <a:rPr lang="en-US" dirty="0">
              <a:solidFill>
                <a:schemeClr val="tx1"/>
              </a:solidFill>
            </a:rPr>
            <a:t>Know the organization</a:t>
          </a:r>
        </a:p>
      </dgm:t>
    </dgm:pt>
    <dgm:pt modelId="{99815663-007E-4179-AF70-1E28EF258870}" type="parTrans" cxnId="{9C3280F1-F4E0-4191-8AF3-27933CD7BE54}">
      <dgm:prSet/>
      <dgm:spPr/>
      <dgm:t>
        <a:bodyPr/>
        <a:lstStyle/>
        <a:p>
          <a:endParaRPr lang="en-US"/>
        </a:p>
      </dgm:t>
    </dgm:pt>
    <dgm:pt modelId="{D548138F-7936-4FDE-886F-9E6D857CD225}" type="sibTrans" cxnId="{9C3280F1-F4E0-4191-8AF3-27933CD7BE54}">
      <dgm:prSet/>
      <dgm:spPr/>
      <dgm:t>
        <a:bodyPr/>
        <a:lstStyle/>
        <a:p>
          <a:endParaRPr lang="en-US"/>
        </a:p>
      </dgm:t>
    </dgm:pt>
    <dgm:pt modelId="{60AF0DD0-C8BC-4A68-A6B5-89ABF9CA1329}">
      <dgm:prSet phldrT="[Text]"/>
      <dgm:spPr>
        <a:solidFill>
          <a:srgbClr val="FDE9D9"/>
        </a:solidFill>
        <a:ln>
          <a:solidFill>
            <a:srgbClr val="FDE9D9"/>
          </a:solidFill>
        </a:ln>
      </dgm:spPr>
      <dgm:t>
        <a:bodyPr/>
        <a:lstStyle/>
        <a:p>
          <a:r>
            <a:rPr lang="en-US" b="1" dirty="0">
              <a:solidFill>
                <a:schemeClr val="tx1"/>
              </a:solidFill>
            </a:rPr>
            <a:t>Agreement</a:t>
          </a:r>
        </a:p>
        <a:p>
          <a:r>
            <a:rPr lang="en-US" dirty="0">
              <a:solidFill>
                <a:schemeClr val="tx1"/>
              </a:solidFill>
            </a:rPr>
            <a:t>Move together</a:t>
          </a:r>
        </a:p>
      </dgm:t>
    </dgm:pt>
    <dgm:pt modelId="{A61DD928-9E2C-42B1-B9D2-33A1DCCC1C28}" type="parTrans" cxnId="{7F54CCE8-857D-41D0-9F28-83434AB5E496}">
      <dgm:prSet/>
      <dgm:spPr/>
      <dgm:t>
        <a:bodyPr/>
        <a:lstStyle/>
        <a:p>
          <a:endParaRPr lang="en-US"/>
        </a:p>
      </dgm:t>
    </dgm:pt>
    <dgm:pt modelId="{A5AA3274-6D31-431B-803D-63A8DC39DBDF}" type="sibTrans" cxnId="{7F54CCE8-857D-41D0-9F28-83434AB5E496}">
      <dgm:prSet/>
      <dgm:spPr/>
      <dgm:t>
        <a:bodyPr/>
        <a:lstStyle/>
        <a:p>
          <a:endParaRPr lang="en-US"/>
        </a:p>
      </dgm:t>
    </dgm:pt>
    <dgm:pt modelId="{A2711631-0E9B-42B7-993B-3A1162DEED0A}">
      <dgm:prSet phldrT="[Text]"/>
      <dgm:spPr>
        <a:solidFill>
          <a:srgbClr val="FDE9D9"/>
        </a:solidFill>
        <a:ln>
          <a:solidFill>
            <a:srgbClr val="FDE9D9"/>
          </a:solidFill>
        </a:ln>
      </dgm:spPr>
      <dgm:t>
        <a:bodyPr/>
        <a:lstStyle/>
        <a:p>
          <a:r>
            <a:rPr lang="en-US" b="1" dirty="0">
              <a:solidFill>
                <a:schemeClr val="tx1"/>
              </a:solidFill>
            </a:rPr>
            <a:t>Respect</a:t>
          </a:r>
        </a:p>
        <a:p>
          <a:r>
            <a:rPr lang="en-US" dirty="0">
              <a:solidFill>
                <a:schemeClr val="tx1"/>
              </a:solidFill>
            </a:rPr>
            <a:t>Value people</a:t>
          </a:r>
        </a:p>
      </dgm:t>
    </dgm:pt>
    <dgm:pt modelId="{1CEDE197-EA16-43E1-A98A-305873DC5145}" type="parTrans" cxnId="{7833F9AD-35E6-4F2E-BE64-69611AB21886}">
      <dgm:prSet/>
      <dgm:spPr/>
      <dgm:t>
        <a:bodyPr/>
        <a:lstStyle/>
        <a:p>
          <a:endParaRPr lang="en-US"/>
        </a:p>
      </dgm:t>
    </dgm:pt>
    <dgm:pt modelId="{7C2D495D-D070-412D-836B-1234C88A5083}" type="sibTrans" cxnId="{7833F9AD-35E6-4F2E-BE64-69611AB21886}">
      <dgm:prSet/>
      <dgm:spPr/>
      <dgm:t>
        <a:bodyPr/>
        <a:lstStyle/>
        <a:p>
          <a:endParaRPr lang="en-US"/>
        </a:p>
      </dgm:t>
    </dgm:pt>
    <dgm:pt modelId="{84ADF9DB-DA31-4BC7-BC2E-01C8FDF8070D}" type="pres">
      <dgm:prSet presAssocID="{8F74B467-8E33-4592-9C23-82C8612A9BBE}" presName="Name0" presStyleCnt="0">
        <dgm:presLayoutVars>
          <dgm:chMax val="1"/>
          <dgm:dir/>
          <dgm:animLvl val="ctr"/>
          <dgm:resizeHandles val="exact"/>
        </dgm:presLayoutVars>
      </dgm:prSet>
      <dgm:spPr/>
    </dgm:pt>
    <dgm:pt modelId="{E6E54395-DD0F-42D3-82FD-6F0AF0CFD56E}" type="pres">
      <dgm:prSet presAssocID="{299545CA-B4BC-43EE-BBBA-336B3F09143C}" presName="centerShape" presStyleLbl="node0" presStyleIdx="0" presStyleCnt="1"/>
      <dgm:spPr/>
    </dgm:pt>
    <dgm:pt modelId="{42DABB64-F127-4DD0-84D4-7F7F5DCB3753}" type="pres">
      <dgm:prSet presAssocID="{BC8D9120-B4F8-4F5B-864B-63EE9E8D3052}" presName="parTrans" presStyleLbl="sibTrans2D1" presStyleIdx="0" presStyleCnt="9"/>
      <dgm:spPr/>
    </dgm:pt>
    <dgm:pt modelId="{1A5C7464-3616-4295-A972-293BF5F1739D}" type="pres">
      <dgm:prSet presAssocID="{BC8D9120-B4F8-4F5B-864B-63EE9E8D3052}" presName="connectorText" presStyleLbl="sibTrans2D1" presStyleIdx="0" presStyleCnt="9"/>
      <dgm:spPr/>
    </dgm:pt>
    <dgm:pt modelId="{CC89266A-1D48-402C-8B44-1FBB6A2C285C}" type="pres">
      <dgm:prSet presAssocID="{61D85C78-F597-4204-9000-743E0AF1B7C5}" presName="node" presStyleLbl="node1" presStyleIdx="0" presStyleCnt="9">
        <dgm:presLayoutVars>
          <dgm:bulletEnabled val="1"/>
        </dgm:presLayoutVars>
      </dgm:prSet>
      <dgm:spPr/>
    </dgm:pt>
    <dgm:pt modelId="{4ADB8614-E679-42E0-862E-403511AE9E49}" type="pres">
      <dgm:prSet presAssocID="{AB843426-CDA0-408E-8B73-B03788FA7FC4}" presName="parTrans" presStyleLbl="sibTrans2D1" presStyleIdx="1" presStyleCnt="9"/>
      <dgm:spPr/>
    </dgm:pt>
    <dgm:pt modelId="{49DD9DB2-7936-4246-9529-F574B838C6E2}" type="pres">
      <dgm:prSet presAssocID="{AB843426-CDA0-408E-8B73-B03788FA7FC4}" presName="connectorText" presStyleLbl="sibTrans2D1" presStyleIdx="1" presStyleCnt="9"/>
      <dgm:spPr/>
    </dgm:pt>
    <dgm:pt modelId="{EEDFB7F2-C85B-488A-B921-D54BC3E26191}" type="pres">
      <dgm:prSet presAssocID="{F0215298-91EE-4B7D-955B-E04D7CF1263D}" presName="node" presStyleLbl="node1" presStyleIdx="1" presStyleCnt="9">
        <dgm:presLayoutVars>
          <dgm:bulletEnabled val="1"/>
        </dgm:presLayoutVars>
      </dgm:prSet>
      <dgm:spPr/>
    </dgm:pt>
    <dgm:pt modelId="{4256546E-9FE4-4889-9487-9214BD0BDE6D}" type="pres">
      <dgm:prSet presAssocID="{E5BE45C3-2C38-4A29-BF7A-55E3DE0475A9}" presName="parTrans" presStyleLbl="sibTrans2D1" presStyleIdx="2" presStyleCnt="9"/>
      <dgm:spPr/>
    </dgm:pt>
    <dgm:pt modelId="{B8875529-257A-4ED8-AF66-12667818542B}" type="pres">
      <dgm:prSet presAssocID="{E5BE45C3-2C38-4A29-BF7A-55E3DE0475A9}" presName="connectorText" presStyleLbl="sibTrans2D1" presStyleIdx="2" presStyleCnt="9"/>
      <dgm:spPr/>
    </dgm:pt>
    <dgm:pt modelId="{CA772C00-1B24-4EBF-9DC7-884C0418E909}" type="pres">
      <dgm:prSet presAssocID="{1BAFDE8D-59D3-49CE-995A-DDB1918D27FB}" presName="node" presStyleLbl="node1" presStyleIdx="2" presStyleCnt="9">
        <dgm:presLayoutVars>
          <dgm:bulletEnabled val="1"/>
        </dgm:presLayoutVars>
      </dgm:prSet>
      <dgm:spPr/>
    </dgm:pt>
    <dgm:pt modelId="{59E413BA-AE6C-4968-97B5-279FE1CDC437}" type="pres">
      <dgm:prSet presAssocID="{DD05F103-58F8-4986-9D95-FA67529F5C8D}" presName="parTrans" presStyleLbl="sibTrans2D1" presStyleIdx="3" presStyleCnt="9"/>
      <dgm:spPr/>
    </dgm:pt>
    <dgm:pt modelId="{A77B36C7-B05C-4293-A04F-5362B5183DE1}" type="pres">
      <dgm:prSet presAssocID="{DD05F103-58F8-4986-9D95-FA67529F5C8D}" presName="connectorText" presStyleLbl="sibTrans2D1" presStyleIdx="3" presStyleCnt="9"/>
      <dgm:spPr/>
    </dgm:pt>
    <dgm:pt modelId="{4F1A51B3-47D3-4317-8D79-BA8D9EFAE1FC}" type="pres">
      <dgm:prSet presAssocID="{47A9231E-B165-41D0-B62B-CE6025235822}" presName="node" presStyleLbl="node1" presStyleIdx="3" presStyleCnt="9">
        <dgm:presLayoutVars>
          <dgm:bulletEnabled val="1"/>
        </dgm:presLayoutVars>
      </dgm:prSet>
      <dgm:spPr/>
    </dgm:pt>
    <dgm:pt modelId="{864D86B1-7676-4D89-8BFE-B3493B156F11}" type="pres">
      <dgm:prSet presAssocID="{C6AD5C71-EF7C-4877-903E-F13F5374FDE9}" presName="parTrans" presStyleLbl="sibTrans2D1" presStyleIdx="4" presStyleCnt="9"/>
      <dgm:spPr/>
    </dgm:pt>
    <dgm:pt modelId="{7A29D7DF-6AD4-4D27-BB33-9DE614F7E599}" type="pres">
      <dgm:prSet presAssocID="{C6AD5C71-EF7C-4877-903E-F13F5374FDE9}" presName="connectorText" presStyleLbl="sibTrans2D1" presStyleIdx="4" presStyleCnt="9"/>
      <dgm:spPr/>
    </dgm:pt>
    <dgm:pt modelId="{3D01E1DB-361A-47F8-A328-BCA6BC418420}" type="pres">
      <dgm:prSet presAssocID="{AE05FDDD-28BC-4A70-87B0-1DE8F76B759A}" presName="node" presStyleLbl="node1" presStyleIdx="4" presStyleCnt="9">
        <dgm:presLayoutVars>
          <dgm:bulletEnabled val="1"/>
        </dgm:presLayoutVars>
      </dgm:prSet>
      <dgm:spPr/>
    </dgm:pt>
    <dgm:pt modelId="{96387CAA-F71B-4F20-BD4A-1504CCA873D6}" type="pres">
      <dgm:prSet presAssocID="{AB3182CC-9EAB-4EFC-A74C-82913C609329}" presName="parTrans" presStyleLbl="sibTrans2D1" presStyleIdx="5" presStyleCnt="9"/>
      <dgm:spPr/>
    </dgm:pt>
    <dgm:pt modelId="{278FA322-CC8C-46DA-9AED-6E42F814D878}" type="pres">
      <dgm:prSet presAssocID="{AB3182CC-9EAB-4EFC-A74C-82913C609329}" presName="connectorText" presStyleLbl="sibTrans2D1" presStyleIdx="5" presStyleCnt="9"/>
      <dgm:spPr/>
    </dgm:pt>
    <dgm:pt modelId="{C1F94FFB-9B49-43CE-AF82-AC57FE5C9F2C}" type="pres">
      <dgm:prSet presAssocID="{C283FC84-3CF2-46B5-BC3F-E960612F79AA}" presName="node" presStyleLbl="node1" presStyleIdx="5" presStyleCnt="9">
        <dgm:presLayoutVars>
          <dgm:bulletEnabled val="1"/>
        </dgm:presLayoutVars>
      </dgm:prSet>
      <dgm:spPr/>
    </dgm:pt>
    <dgm:pt modelId="{9D0F7B3A-78EB-49AE-8135-4C8D9010D9B5}" type="pres">
      <dgm:prSet presAssocID="{99815663-007E-4179-AF70-1E28EF258870}" presName="parTrans" presStyleLbl="sibTrans2D1" presStyleIdx="6" presStyleCnt="9"/>
      <dgm:spPr/>
    </dgm:pt>
    <dgm:pt modelId="{FD284865-9361-4BD6-A238-7CFADF952F34}" type="pres">
      <dgm:prSet presAssocID="{99815663-007E-4179-AF70-1E28EF258870}" presName="connectorText" presStyleLbl="sibTrans2D1" presStyleIdx="6" presStyleCnt="9"/>
      <dgm:spPr/>
    </dgm:pt>
    <dgm:pt modelId="{5720DF39-5F90-488E-92A0-962D32B0E18B}" type="pres">
      <dgm:prSet presAssocID="{BDE36AE5-EFAD-47C2-B7F3-D3D34112A19A}" presName="node" presStyleLbl="node1" presStyleIdx="6" presStyleCnt="9">
        <dgm:presLayoutVars>
          <dgm:bulletEnabled val="1"/>
        </dgm:presLayoutVars>
      </dgm:prSet>
      <dgm:spPr/>
    </dgm:pt>
    <dgm:pt modelId="{AC53538C-0C22-42E3-B59C-2E2C4EB49214}" type="pres">
      <dgm:prSet presAssocID="{A61DD928-9E2C-42B1-B9D2-33A1DCCC1C28}" presName="parTrans" presStyleLbl="sibTrans2D1" presStyleIdx="7" presStyleCnt="9"/>
      <dgm:spPr/>
    </dgm:pt>
    <dgm:pt modelId="{43C565E2-D85E-47C6-BB11-6421901DE517}" type="pres">
      <dgm:prSet presAssocID="{A61DD928-9E2C-42B1-B9D2-33A1DCCC1C28}" presName="connectorText" presStyleLbl="sibTrans2D1" presStyleIdx="7" presStyleCnt="9"/>
      <dgm:spPr/>
    </dgm:pt>
    <dgm:pt modelId="{65BEE3D9-57C4-4C4F-AE4B-613E04980E4C}" type="pres">
      <dgm:prSet presAssocID="{60AF0DD0-C8BC-4A68-A6B5-89ABF9CA1329}" presName="node" presStyleLbl="node1" presStyleIdx="7" presStyleCnt="9">
        <dgm:presLayoutVars>
          <dgm:bulletEnabled val="1"/>
        </dgm:presLayoutVars>
      </dgm:prSet>
      <dgm:spPr/>
    </dgm:pt>
    <dgm:pt modelId="{AED78E70-6ED1-4262-ABBD-E57D1EAF66E2}" type="pres">
      <dgm:prSet presAssocID="{1CEDE197-EA16-43E1-A98A-305873DC5145}" presName="parTrans" presStyleLbl="sibTrans2D1" presStyleIdx="8" presStyleCnt="9"/>
      <dgm:spPr/>
    </dgm:pt>
    <dgm:pt modelId="{186CBEAB-AF86-46F9-927D-B71BC8A064DC}" type="pres">
      <dgm:prSet presAssocID="{1CEDE197-EA16-43E1-A98A-305873DC5145}" presName="connectorText" presStyleLbl="sibTrans2D1" presStyleIdx="8" presStyleCnt="9"/>
      <dgm:spPr/>
    </dgm:pt>
    <dgm:pt modelId="{833041A0-2B07-412B-A701-A3B61C70DB74}" type="pres">
      <dgm:prSet presAssocID="{A2711631-0E9B-42B7-993B-3A1162DEED0A}" presName="node" presStyleLbl="node1" presStyleIdx="8" presStyleCnt="9">
        <dgm:presLayoutVars>
          <dgm:bulletEnabled val="1"/>
        </dgm:presLayoutVars>
      </dgm:prSet>
      <dgm:spPr/>
    </dgm:pt>
  </dgm:ptLst>
  <dgm:cxnLst>
    <dgm:cxn modelId="{B815DC08-82E2-4D03-968A-31EE93B17102}" type="presOf" srcId="{E5BE45C3-2C38-4A29-BF7A-55E3DE0475A9}" destId="{B8875529-257A-4ED8-AF66-12667818542B}" srcOrd="1" destOrd="0" presId="urn:microsoft.com/office/officeart/2005/8/layout/radial5"/>
    <dgm:cxn modelId="{2D77A90A-1303-4B8B-93E0-E21914986983}" type="presOf" srcId="{299545CA-B4BC-43EE-BBBA-336B3F09143C}" destId="{E6E54395-DD0F-42D3-82FD-6F0AF0CFD56E}" srcOrd="0" destOrd="0" presId="urn:microsoft.com/office/officeart/2005/8/layout/radial5"/>
    <dgm:cxn modelId="{5759A30F-8EF3-4FF2-B9FD-EEC424E6BC5B}" type="presOf" srcId="{AB843426-CDA0-408E-8B73-B03788FA7FC4}" destId="{4ADB8614-E679-42E0-862E-403511AE9E49}" srcOrd="0" destOrd="0" presId="urn:microsoft.com/office/officeart/2005/8/layout/radial5"/>
    <dgm:cxn modelId="{0CF58A17-D626-4E1C-B1C7-D3E355A3DA20}" type="presOf" srcId="{DD05F103-58F8-4986-9D95-FA67529F5C8D}" destId="{59E413BA-AE6C-4968-97B5-279FE1CDC437}" srcOrd="0" destOrd="0" presId="urn:microsoft.com/office/officeart/2005/8/layout/radial5"/>
    <dgm:cxn modelId="{5ED62E20-80E5-4862-8012-0DEA2F612278}" type="presOf" srcId="{C6AD5C71-EF7C-4877-903E-F13F5374FDE9}" destId="{7A29D7DF-6AD4-4D27-BB33-9DE614F7E599}" srcOrd="1" destOrd="0" presId="urn:microsoft.com/office/officeart/2005/8/layout/radial5"/>
    <dgm:cxn modelId="{3310182C-2679-43B3-BA9D-A38C663D0B85}" type="presOf" srcId="{A61DD928-9E2C-42B1-B9D2-33A1DCCC1C28}" destId="{43C565E2-D85E-47C6-BB11-6421901DE517}" srcOrd="1" destOrd="0" presId="urn:microsoft.com/office/officeart/2005/8/layout/radial5"/>
    <dgm:cxn modelId="{3D655C2E-E092-42B5-9B7B-D0E30EC02537}" type="presOf" srcId="{E5BE45C3-2C38-4A29-BF7A-55E3DE0475A9}" destId="{4256546E-9FE4-4889-9487-9214BD0BDE6D}" srcOrd="0" destOrd="0" presId="urn:microsoft.com/office/officeart/2005/8/layout/radial5"/>
    <dgm:cxn modelId="{ADF6AD2F-0A3C-43AC-AE03-D60AE9603AAA}" type="presOf" srcId="{F0215298-91EE-4B7D-955B-E04D7CF1263D}" destId="{EEDFB7F2-C85B-488A-B921-D54BC3E26191}" srcOrd="0" destOrd="0" presId="urn:microsoft.com/office/officeart/2005/8/layout/radial5"/>
    <dgm:cxn modelId="{81DE1C32-9D01-488A-9965-B0EAF36D6A52}" type="presOf" srcId="{AB3182CC-9EAB-4EFC-A74C-82913C609329}" destId="{96387CAA-F71B-4F20-BD4A-1504CCA873D6}" srcOrd="0" destOrd="0" presId="urn:microsoft.com/office/officeart/2005/8/layout/radial5"/>
    <dgm:cxn modelId="{41282B35-8214-447D-8475-6D63BA59926A}" type="presOf" srcId="{60AF0DD0-C8BC-4A68-A6B5-89ABF9CA1329}" destId="{65BEE3D9-57C4-4C4F-AE4B-613E04980E4C}" srcOrd="0" destOrd="0" presId="urn:microsoft.com/office/officeart/2005/8/layout/radial5"/>
    <dgm:cxn modelId="{2834265E-148D-4D8D-B976-C5267D640291}" srcId="{299545CA-B4BC-43EE-BBBA-336B3F09143C}" destId="{47A9231E-B165-41D0-B62B-CE6025235822}" srcOrd="3" destOrd="0" parTransId="{DD05F103-58F8-4986-9D95-FA67529F5C8D}" sibTransId="{50257F07-10CA-4B24-AA4C-04BB89214CBD}"/>
    <dgm:cxn modelId="{019FFE62-B2C7-44BD-B44A-326808764E1C}" type="presOf" srcId="{8F74B467-8E33-4592-9C23-82C8612A9BBE}" destId="{84ADF9DB-DA31-4BC7-BC2E-01C8FDF8070D}" srcOrd="0" destOrd="0" presId="urn:microsoft.com/office/officeart/2005/8/layout/radial5"/>
    <dgm:cxn modelId="{470A3D45-0E53-4723-9D30-3EE8065F4A70}" type="presOf" srcId="{61D85C78-F597-4204-9000-743E0AF1B7C5}" destId="{CC89266A-1D48-402C-8B44-1FBB6A2C285C}" srcOrd="0" destOrd="0" presId="urn:microsoft.com/office/officeart/2005/8/layout/radial5"/>
    <dgm:cxn modelId="{BB74436F-796A-477F-9630-1F2EA8B601C3}" srcId="{299545CA-B4BC-43EE-BBBA-336B3F09143C}" destId="{1BAFDE8D-59D3-49CE-995A-DDB1918D27FB}" srcOrd="2" destOrd="0" parTransId="{E5BE45C3-2C38-4A29-BF7A-55E3DE0475A9}" sibTransId="{AD36EF30-86A1-4D13-82E0-9B3EAE4651F5}"/>
    <dgm:cxn modelId="{AD607673-E0EE-447B-9210-A64605BC3534}" srcId="{299545CA-B4BC-43EE-BBBA-336B3F09143C}" destId="{AE05FDDD-28BC-4A70-87B0-1DE8F76B759A}" srcOrd="4" destOrd="0" parTransId="{C6AD5C71-EF7C-4877-903E-F13F5374FDE9}" sibTransId="{1DC46E4D-B397-4C35-BFD7-58ADBB7C46AE}"/>
    <dgm:cxn modelId="{20BC3554-6672-4C9F-A164-6D9A81ACD3EA}" srcId="{299545CA-B4BC-43EE-BBBA-336B3F09143C}" destId="{61D85C78-F597-4204-9000-743E0AF1B7C5}" srcOrd="0" destOrd="0" parTransId="{BC8D9120-B4F8-4F5B-864B-63EE9E8D3052}" sibTransId="{AD6B266B-655B-4EF0-9900-F23572390D5D}"/>
    <dgm:cxn modelId="{1DC42183-C828-4CF2-BB3F-ADEEF52CA1C8}" srcId="{299545CA-B4BC-43EE-BBBA-336B3F09143C}" destId="{C283FC84-3CF2-46B5-BC3F-E960612F79AA}" srcOrd="5" destOrd="0" parTransId="{AB3182CC-9EAB-4EFC-A74C-82913C609329}" sibTransId="{3022444E-6560-4CEC-A048-94C96A7884C9}"/>
    <dgm:cxn modelId="{61906E85-E7A6-409D-888C-2A6033289892}" type="presOf" srcId="{1CEDE197-EA16-43E1-A98A-305873DC5145}" destId="{186CBEAB-AF86-46F9-927D-B71BC8A064DC}" srcOrd="1" destOrd="0" presId="urn:microsoft.com/office/officeart/2005/8/layout/radial5"/>
    <dgm:cxn modelId="{5700CE87-D116-41BA-B093-511D39A18E78}" type="presOf" srcId="{99815663-007E-4179-AF70-1E28EF258870}" destId="{9D0F7B3A-78EB-49AE-8135-4C8D9010D9B5}" srcOrd="0" destOrd="0" presId="urn:microsoft.com/office/officeart/2005/8/layout/radial5"/>
    <dgm:cxn modelId="{2AA0908D-B4CA-4772-86B0-8F364F0A6508}" type="presOf" srcId="{1CEDE197-EA16-43E1-A98A-305873DC5145}" destId="{AED78E70-6ED1-4262-ABBD-E57D1EAF66E2}" srcOrd="0" destOrd="0" presId="urn:microsoft.com/office/officeart/2005/8/layout/radial5"/>
    <dgm:cxn modelId="{CBF9948E-016F-4E2A-B410-C24FA5F85815}" type="presOf" srcId="{BDE36AE5-EFAD-47C2-B7F3-D3D34112A19A}" destId="{5720DF39-5F90-488E-92A0-962D32B0E18B}" srcOrd="0" destOrd="0" presId="urn:microsoft.com/office/officeart/2005/8/layout/radial5"/>
    <dgm:cxn modelId="{BA316391-BC97-4E67-BBA8-F7B2FCFC1F1E}" type="presOf" srcId="{AB843426-CDA0-408E-8B73-B03788FA7FC4}" destId="{49DD9DB2-7936-4246-9529-F574B838C6E2}" srcOrd="1" destOrd="0" presId="urn:microsoft.com/office/officeart/2005/8/layout/radial5"/>
    <dgm:cxn modelId="{C5E60D96-DCA6-43B5-AAB0-EF745273E274}" type="presOf" srcId="{DD05F103-58F8-4986-9D95-FA67529F5C8D}" destId="{A77B36C7-B05C-4293-A04F-5362B5183DE1}" srcOrd="1" destOrd="0" presId="urn:microsoft.com/office/officeart/2005/8/layout/radial5"/>
    <dgm:cxn modelId="{7D800D99-E84F-4F92-A5E5-A093194093D2}" type="presOf" srcId="{BC8D9120-B4F8-4F5B-864B-63EE9E8D3052}" destId="{1A5C7464-3616-4295-A972-293BF5F1739D}" srcOrd="1" destOrd="0" presId="urn:microsoft.com/office/officeart/2005/8/layout/radial5"/>
    <dgm:cxn modelId="{7833F9AD-35E6-4F2E-BE64-69611AB21886}" srcId="{299545CA-B4BC-43EE-BBBA-336B3F09143C}" destId="{A2711631-0E9B-42B7-993B-3A1162DEED0A}" srcOrd="8" destOrd="0" parTransId="{1CEDE197-EA16-43E1-A98A-305873DC5145}" sibTransId="{7C2D495D-D070-412D-836B-1234C88A5083}"/>
    <dgm:cxn modelId="{2C6A3EB8-1731-4CEC-A1E9-B5EE68FD5B3E}" type="presOf" srcId="{47A9231E-B165-41D0-B62B-CE6025235822}" destId="{4F1A51B3-47D3-4317-8D79-BA8D9EFAE1FC}" srcOrd="0" destOrd="0" presId="urn:microsoft.com/office/officeart/2005/8/layout/radial5"/>
    <dgm:cxn modelId="{847AFEBB-8153-4595-89D8-4ADE11BEFA88}" type="presOf" srcId="{C283FC84-3CF2-46B5-BC3F-E960612F79AA}" destId="{C1F94FFB-9B49-43CE-AF82-AC57FE5C9F2C}" srcOrd="0" destOrd="0" presId="urn:microsoft.com/office/officeart/2005/8/layout/radial5"/>
    <dgm:cxn modelId="{EF3714C9-44D0-4736-8D3F-970564B6563D}" type="presOf" srcId="{A61DD928-9E2C-42B1-B9D2-33A1DCCC1C28}" destId="{AC53538C-0C22-42E3-B59C-2E2C4EB49214}" srcOrd="0" destOrd="0" presId="urn:microsoft.com/office/officeart/2005/8/layout/radial5"/>
    <dgm:cxn modelId="{2C0894CF-3BCE-49B2-ADA1-40BF1C928853}" type="presOf" srcId="{C6AD5C71-EF7C-4877-903E-F13F5374FDE9}" destId="{864D86B1-7676-4D89-8BFE-B3493B156F11}" srcOrd="0" destOrd="0" presId="urn:microsoft.com/office/officeart/2005/8/layout/radial5"/>
    <dgm:cxn modelId="{4C4996D3-14D1-4A39-9417-3A93F3D21487}" srcId="{8F74B467-8E33-4592-9C23-82C8612A9BBE}" destId="{299545CA-B4BC-43EE-BBBA-336B3F09143C}" srcOrd="0" destOrd="0" parTransId="{3C9E707B-34F7-4A9D-920D-D897A3140428}" sibTransId="{5A1E052B-8E0B-401F-99A2-4987B840560F}"/>
    <dgm:cxn modelId="{4EB99ED4-24EF-4D8E-9FB0-666BEEEA1B08}" type="presOf" srcId="{AE05FDDD-28BC-4A70-87B0-1DE8F76B759A}" destId="{3D01E1DB-361A-47F8-A328-BCA6BC418420}" srcOrd="0" destOrd="0" presId="urn:microsoft.com/office/officeart/2005/8/layout/radial5"/>
    <dgm:cxn modelId="{29AC4CDD-42D1-4605-B059-CA5365BFA67C}" srcId="{299545CA-B4BC-43EE-BBBA-336B3F09143C}" destId="{F0215298-91EE-4B7D-955B-E04D7CF1263D}" srcOrd="1" destOrd="0" parTransId="{AB843426-CDA0-408E-8B73-B03788FA7FC4}" sibTransId="{B2F6681B-5EC7-421D-9BB5-1064ED0E1D59}"/>
    <dgm:cxn modelId="{7F54CCE8-857D-41D0-9F28-83434AB5E496}" srcId="{299545CA-B4BC-43EE-BBBA-336B3F09143C}" destId="{60AF0DD0-C8BC-4A68-A6B5-89ABF9CA1329}" srcOrd="7" destOrd="0" parTransId="{A61DD928-9E2C-42B1-B9D2-33A1DCCC1C28}" sibTransId="{A5AA3274-6D31-431B-803D-63A8DC39DBDF}"/>
    <dgm:cxn modelId="{FC418DEA-7CDF-4CBB-8322-F4AB07B27A14}" type="presOf" srcId="{A2711631-0E9B-42B7-993B-3A1162DEED0A}" destId="{833041A0-2B07-412B-A701-A3B61C70DB74}" srcOrd="0" destOrd="0" presId="urn:microsoft.com/office/officeart/2005/8/layout/radial5"/>
    <dgm:cxn modelId="{841593EA-288D-41CA-94B6-4EFD8904A259}" type="presOf" srcId="{1BAFDE8D-59D3-49CE-995A-DDB1918D27FB}" destId="{CA772C00-1B24-4EBF-9DC7-884C0418E909}" srcOrd="0" destOrd="0" presId="urn:microsoft.com/office/officeart/2005/8/layout/radial5"/>
    <dgm:cxn modelId="{700E98ED-F3EC-44B4-AB2E-76121A2510B1}" type="presOf" srcId="{AB3182CC-9EAB-4EFC-A74C-82913C609329}" destId="{278FA322-CC8C-46DA-9AED-6E42F814D878}" srcOrd="1" destOrd="0" presId="urn:microsoft.com/office/officeart/2005/8/layout/radial5"/>
    <dgm:cxn modelId="{6D5130EF-42CF-402B-A34A-9FB2EDB798E6}" type="presOf" srcId="{BC8D9120-B4F8-4F5B-864B-63EE9E8D3052}" destId="{42DABB64-F127-4DD0-84D4-7F7F5DCB3753}" srcOrd="0" destOrd="0" presId="urn:microsoft.com/office/officeart/2005/8/layout/radial5"/>
    <dgm:cxn modelId="{9C3280F1-F4E0-4191-8AF3-27933CD7BE54}" srcId="{299545CA-B4BC-43EE-BBBA-336B3F09143C}" destId="{BDE36AE5-EFAD-47C2-B7F3-D3D34112A19A}" srcOrd="6" destOrd="0" parTransId="{99815663-007E-4179-AF70-1E28EF258870}" sibTransId="{D548138F-7936-4FDE-886F-9E6D857CD225}"/>
    <dgm:cxn modelId="{303A11F5-8154-45DF-ADE8-FF67A6B33FF3}" type="presOf" srcId="{99815663-007E-4179-AF70-1E28EF258870}" destId="{FD284865-9361-4BD6-A238-7CFADF952F34}" srcOrd="1" destOrd="0" presId="urn:microsoft.com/office/officeart/2005/8/layout/radial5"/>
    <dgm:cxn modelId="{62055C2F-8D1E-4E25-B9F2-E4A965314CC1}" type="presParOf" srcId="{84ADF9DB-DA31-4BC7-BC2E-01C8FDF8070D}" destId="{E6E54395-DD0F-42D3-82FD-6F0AF0CFD56E}" srcOrd="0" destOrd="0" presId="urn:microsoft.com/office/officeart/2005/8/layout/radial5"/>
    <dgm:cxn modelId="{7EDB98AA-709C-4214-896C-C80AE9618482}" type="presParOf" srcId="{84ADF9DB-DA31-4BC7-BC2E-01C8FDF8070D}" destId="{42DABB64-F127-4DD0-84D4-7F7F5DCB3753}" srcOrd="1" destOrd="0" presId="urn:microsoft.com/office/officeart/2005/8/layout/radial5"/>
    <dgm:cxn modelId="{CDCD9A9F-FA6C-406D-A8CE-B269B0396203}" type="presParOf" srcId="{42DABB64-F127-4DD0-84D4-7F7F5DCB3753}" destId="{1A5C7464-3616-4295-A972-293BF5F1739D}" srcOrd="0" destOrd="0" presId="urn:microsoft.com/office/officeart/2005/8/layout/radial5"/>
    <dgm:cxn modelId="{F2F55638-2801-4C94-AAFB-CF76270F42DF}" type="presParOf" srcId="{84ADF9DB-DA31-4BC7-BC2E-01C8FDF8070D}" destId="{CC89266A-1D48-402C-8B44-1FBB6A2C285C}" srcOrd="2" destOrd="0" presId="urn:microsoft.com/office/officeart/2005/8/layout/radial5"/>
    <dgm:cxn modelId="{3FD8DA84-BC7B-4F28-83BF-BEBF586C984B}" type="presParOf" srcId="{84ADF9DB-DA31-4BC7-BC2E-01C8FDF8070D}" destId="{4ADB8614-E679-42E0-862E-403511AE9E49}" srcOrd="3" destOrd="0" presId="urn:microsoft.com/office/officeart/2005/8/layout/radial5"/>
    <dgm:cxn modelId="{4F9C512D-D026-4EF2-AA59-B1B68FE6960D}" type="presParOf" srcId="{4ADB8614-E679-42E0-862E-403511AE9E49}" destId="{49DD9DB2-7936-4246-9529-F574B838C6E2}" srcOrd="0" destOrd="0" presId="urn:microsoft.com/office/officeart/2005/8/layout/radial5"/>
    <dgm:cxn modelId="{442CAF04-4F70-4EEB-9A7F-4E3F306BBBEC}" type="presParOf" srcId="{84ADF9DB-DA31-4BC7-BC2E-01C8FDF8070D}" destId="{EEDFB7F2-C85B-488A-B921-D54BC3E26191}" srcOrd="4" destOrd="0" presId="urn:microsoft.com/office/officeart/2005/8/layout/radial5"/>
    <dgm:cxn modelId="{821226A3-872C-44AA-BE80-C07CD4DB3B15}" type="presParOf" srcId="{84ADF9DB-DA31-4BC7-BC2E-01C8FDF8070D}" destId="{4256546E-9FE4-4889-9487-9214BD0BDE6D}" srcOrd="5" destOrd="0" presId="urn:microsoft.com/office/officeart/2005/8/layout/radial5"/>
    <dgm:cxn modelId="{074D976F-A4E7-47D3-8FCB-F946BE34251E}" type="presParOf" srcId="{4256546E-9FE4-4889-9487-9214BD0BDE6D}" destId="{B8875529-257A-4ED8-AF66-12667818542B}" srcOrd="0" destOrd="0" presId="urn:microsoft.com/office/officeart/2005/8/layout/radial5"/>
    <dgm:cxn modelId="{AE1864A3-D03A-4AB5-86FC-90C6382E933A}" type="presParOf" srcId="{84ADF9DB-DA31-4BC7-BC2E-01C8FDF8070D}" destId="{CA772C00-1B24-4EBF-9DC7-884C0418E909}" srcOrd="6" destOrd="0" presId="urn:microsoft.com/office/officeart/2005/8/layout/radial5"/>
    <dgm:cxn modelId="{097060FD-CD68-40AA-B760-0E187467F804}" type="presParOf" srcId="{84ADF9DB-DA31-4BC7-BC2E-01C8FDF8070D}" destId="{59E413BA-AE6C-4968-97B5-279FE1CDC437}" srcOrd="7" destOrd="0" presId="urn:microsoft.com/office/officeart/2005/8/layout/radial5"/>
    <dgm:cxn modelId="{31916D9C-66F2-480C-A620-C165FAE7FF5D}" type="presParOf" srcId="{59E413BA-AE6C-4968-97B5-279FE1CDC437}" destId="{A77B36C7-B05C-4293-A04F-5362B5183DE1}" srcOrd="0" destOrd="0" presId="urn:microsoft.com/office/officeart/2005/8/layout/radial5"/>
    <dgm:cxn modelId="{A80289A8-D6EC-4F93-B719-648B50227B14}" type="presParOf" srcId="{84ADF9DB-DA31-4BC7-BC2E-01C8FDF8070D}" destId="{4F1A51B3-47D3-4317-8D79-BA8D9EFAE1FC}" srcOrd="8" destOrd="0" presId="urn:microsoft.com/office/officeart/2005/8/layout/radial5"/>
    <dgm:cxn modelId="{85B572A2-7946-49CD-AEA4-1FACDECB3FAC}" type="presParOf" srcId="{84ADF9DB-DA31-4BC7-BC2E-01C8FDF8070D}" destId="{864D86B1-7676-4D89-8BFE-B3493B156F11}" srcOrd="9" destOrd="0" presId="urn:microsoft.com/office/officeart/2005/8/layout/radial5"/>
    <dgm:cxn modelId="{0F16439C-69F6-40A2-992F-1F1B27554AEB}" type="presParOf" srcId="{864D86B1-7676-4D89-8BFE-B3493B156F11}" destId="{7A29D7DF-6AD4-4D27-BB33-9DE614F7E599}" srcOrd="0" destOrd="0" presId="urn:microsoft.com/office/officeart/2005/8/layout/radial5"/>
    <dgm:cxn modelId="{74610C44-EF61-4657-9089-95FF6EDE5F50}" type="presParOf" srcId="{84ADF9DB-DA31-4BC7-BC2E-01C8FDF8070D}" destId="{3D01E1DB-361A-47F8-A328-BCA6BC418420}" srcOrd="10" destOrd="0" presId="urn:microsoft.com/office/officeart/2005/8/layout/radial5"/>
    <dgm:cxn modelId="{6B3787DF-CAA0-4B6D-9883-52623B2C3250}" type="presParOf" srcId="{84ADF9DB-DA31-4BC7-BC2E-01C8FDF8070D}" destId="{96387CAA-F71B-4F20-BD4A-1504CCA873D6}" srcOrd="11" destOrd="0" presId="urn:microsoft.com/office/officeart/2005/8/layout/radial5"/>
    <dgm:cxn modelId="{595C5104-F00D-4DE4-A467-A37F9B990C57}" type="presParOf" srcId="{96387CAA-F71B-4F20-BD4A-1504CCA873D6}" destId="{278FA322-CC8C-46DA-9AED-6E42F814D878}" srcOrd="0" destOrd="0" presId="urn:microsoft.com/office/officeart/2005/8/layout/radial5"/>
    <dgm:cxn modelId="{14EAB44A-481D-45A9-90E5-A814B9A3E9F7}" type="presParOf" srcId="{84ADF9DB-DA31-4BC7-BC2E-01C8FDF8070D}" destId="{C1F94FFB-9B49-43CE-AF82-AC57FE5C9F2C}" srcOrd="12" destOrd="0" presId="urn:microsoft.com/office/officeart/2005/8/layout/radial5"/>
    <dgm:cxn modelId="{FB46DE27-A33C-4210-AEA8-14264BD54A96}" type="presParOf" srcId="{84ADF9DB-DA31-4BC7-BC2E-01C8FDF8070D}" destId="{9D0F7B3A-78EB-49AE-8135-4C8D9010D9B5}" srcOrd="13" destOrd="0" presId="urn:microsoft.com/office/officeart/2005/8/layout/radial5"/>
    <dgm:cxn modelId="{16E4302A-3F6D-4C6F-BE84-0EE61C40E7C1}" type="presParOf" srcId="{9D0F7B3A-78EB-49AE-8135-4C8D9010D9B5}" destId="{FD284865-9361-4BD6-A238-7CFADF952F34}" srcOrd="0" destOrd="0" presId="urn:microsoft.com/office/officeart/2005/8/layout/radial5"/>
    <dgm:cxn modelId="{C193E9CC-5F27-4FF6-BEDE-342EE45DDF3D}" type="presParOf" srcId="{84ADF9DB-DA31-4BC7-BC2E-01C8FDF8070D}" destId="{5720DF39-5F90-488E-92A0-962D32B0E18B}" srcOrd="14" destOrd="0" presId="urn:microsoft.com/office/officeart/2005/8/layout/radial5"/>
    <dgm:cxn modelId="{EB44D84C-8D7E-4579-BD4F-12BECED80939}" type="presParOf" srcId="{84ADF9DB-DA31-4BC7-BC2E-01C8FDF8070D}" destId="{AC53538C-0C22-42E3-B59C-2E2C4EB49214}" srcOrd="15" destOrd="0" presId="urn:microsoft.com/office/officeart/2005/8/layout/radial5"/>
    <dgm:cxn modelId="{85D23E3B-1291-4E29-B64E-3F55C8BF6327}" type="presParOf" srcId="{AC53538C-0C22-42E3-B59C-2E2C4EB49214}" destId="{43C565E2-D85E-47C6-BB11-6421901DE517}" srcOrd="0" destOrd="0" presId="urn:microsoft.com/office/officeart/2005/8/layout/radial5"/>
    <dgm:cxn modelId="{796E8806-3EB7-42AC-997A-775F52FC8D72}" type="presParOf" srcId="{84ADF9DB-DA31-4BC7-BC2E-01C8FDF8070D}" destId="{65BEE3D9-57C4-4C4F-AE4B-613E04980E4C}" srcOrd="16" destOrd="0" presId="urn:microsoft.com/office/officeart/2005/8/layout/radial5"/>
    <dgm:cxn modelId="{7A2DB8E0-3DF3-4172-8A2B-95D9F33BBED2}" type="presParOf" srcId="{84ADF9DB-DA31-4BC7-BC2E-01C8FDF8070D}" destId="{AED78E70-6ED1-4262-ABBD-E57D1EAF66E2}" srcOrd="17" destOrd="0" presId="urn:microsoft.com/office/officeart/2005/8/layout/radial5"/>
    <dgm:cxn modelId="{9ED74D08-DB6F-4D34-BFC7-552302850E0D}" type="presParOf" srcId="{AED78E70-6ED1-4262-ABBD-E57D1EAF66E2}" destId="{186CBEAB-AF86-46F9-927D-B71BC8A064DC}" srcOrd="0" destOrd="0" presId="urn:microsoft.com/office/officeart/2005/8/layout/radial5"/>
    <dgm:cxn modelId="{CC4717AA-F2F7-47D4-9558-D0C3B20A2CD2}" type="presParOf" srcId="{84ADF9DB-DA31-4BC7-BC2E-01C8FDF8070D}" destId="{833041A0-2B07-412B-A701-A3B61C70DB74}" srcOrd="1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7A6DB-C50A-4C10-808B-08870C3CD552}">
      <dsp:nvSpPr>
        <dsp:cNvPr id="0" name=""/>
        <dsp:cNvSpPr/>
      </dsp:nvSpPr>
      <dsp:spPr>
        <a:xfrm>
          <a:off x="5568" y="596584"/>
          <a:ext cx="2822818" cy="33209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0785E-5C46-460D-BD24-BF13F178899E}">
      <dsp:nvSpPr>
        <dsp:cNvPr id="0" name=""/>
        <dsp:cNvSpPr/>
      </dsp:nvSpPr>
      <dsp:spPr>
        <a:xfrm>
          <a:off x="5568" y="721306"/>
          <a:ext cx="207374" cy="207374"/>
        </a:xfrm>
        <a:prstGeom prst="rect">
          <a:avLst/>
        </a:prstGeom>
        <a:solidFill>
          <a:srgbClr val="A5A5A5"/>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B85A5C-AD91-4E27-B80E-94044910AAF5}">
      <dsp:nvSpPr>
        <dsp:cNvPr id="0" name=""/>
        <dsp:cNvSpPr/>
      </dsp:nvSpPr>
      <dsp:spPr>
        <a:xfrm>
          <a:off x="5568" y="0"/>
          <a:ext cx="2822818" cy="59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rPr>
            <a:t>03 </a:t>
          </a:r>
          <a:r>
            <a:rPr lang="en-US" sz="3000" kern="1200" dirty="0"/>
            <a:t>Roles </a:t>
          </a:r>
        </a:p>
      </dsp:txBody>
      <dsp:txXfrm>
        <a:off x="5568" y="0"/>
        <a:ext cx="2822818" cy="596584"/>
      </dsp:txXfrm>
    </dsp:sp>
    <dsp:sp modelId="{256E7E01-7327-44EA-8AD9-4DAE8899AB70}">
      <dsp:nvSpPr>
        <dsp:cNvPr id="0" name=""/>
        <dsp:cNvSpPr/>
      </dsp:nvSpPr>
      <dsp:spPr>
        <a:xfrm>
          <a:off x="5568" y="1204690"/>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4E6786-5F65-4ACD-990B-D41D1ED08529}">
      <dsp:nvSpPr>
        <dsp:cNvPr id="0" name=""/>
        <dsp:cNvSpPr/>
      </dsp:nvSpPr>
      <dsp:spPr>
        <a:xfrm>
          <a:off x="203165" y="1066685"/>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Product Owner</a:t>
          </a:r>
        </a:p>
      </dsp:txBody>
      <dsp:txXfrm>
        <a:off x="203165" y="1066685"/>
        <a:ext cx="2625221" cy="483378"/>
      </dsp:txXfrm>
    </dsp:sp>
    <dsp:sp modelId="{91F149AF-45B9-44BB-823F-31F798E19939}">
      <dsp:nvSpPr>
        <dsp:cNvPr id="0" name=""/>
        <dsp:cNvSpPr/>
      </dsp:nvSpPr>
      <dsp:spPr>
        <a:xfrm>
          <a:off x="5568" y="1688068"/>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FCDC49-26DF-4F7D-868D-147283EB7255}">
      <dsp:nvSpPr>
        <dsp:cNvPr id="0" name=""/>
        <dsp:cNvSpPr/>
      </dsp:nvSpPr>
      <dsp:spPr>
        <a:xfrm>
          <a:off x="203165" y="1550063"/>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Scrum Master</a:t>
          </a:r>
        </a:p>
      </dsp:txBody>
      <dsp:txXfrm>
        <a:off x="203165" y="1550063"/>
        <a:ext cx="2625221" cy="483378"/>
      </dsp:txXfrm>
    </dsp:sp>
    <dsp:sp modelId="{23DE1DC1-23FF-4455-84EA-FE67E981674F}">
      <dsp:nvSpPr>
        <dsp:cNvPr id="0" name=""/>
        <dsp:cNvSpPr/>
      </dsp:nvSpPr>
      <dsp:spPr>
        <a:xfrm>
          <a:off x="5568" y="2171446"/>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43DB5C-DD40-41EF-AEFD-2EA89287E19F}">
      <dsp:nvSpPr>
        <dsp:cNvPr id="0" name=""/>
        <dsp:cNvSpPr/>
      </dsp:nvSpPr>
      <dsp:spPr>
        <a:xfrm>
          <a:off x="203165" y="2033442"/>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Development Team</a:t>
          </a:r>
        </a:p>
      </dsp:txBody>
      <dsp:txXfrm>
        <a:off x="203165" y="2033442"/>
        <a:ext cx="2625221" cy="483378"/>
      </dsp:txXfrm>
    </dsp:sp>
    <dsp:sp modelId="{69602E40-6E16-49E7-B87F-AA356D5B41C2}">
      <dsp:nvSpPr>
        <dsp:cNvPr id="0" name=""/>
        <dsp:cNvSpPr/>
      </dsp:nvSpPr>
      <dsp:spPr>
        <a:xfrm>
          <a:off x="2969527" y="596584"/>
          <a:ext cx="2822818" cy="33209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C01647-9FF4-47BA-8017-3139E3B8DA56}">
      <dsp:nvSpPr>
        <dsp:cNvPr id="0" name=""/>
        <dsp:cNvSpPr/>
      </dsp:nvSpPr>
      <dsp:spPr>
        <a:xfrm>
          <a:off x="2969527" y="721306"/>
          <a:ext cx="207374" cy="207374"/>
        </a:xfrm>
        <a:prstGeom prst="rect">
          <a:avLst/>
        </a:prstGeom>
        <a:solidFill>
          <a:srgbClr val="A5A5A5"/>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45EA699-81C8-4B1B-83D2-953507D1D1AB}">
      <dsp:nvSpPr>
        <dsp:cNvPr id="0" name=""/>
        <dsp:cNvSpPr/>
      </dsp:nvSpPr>
      <dsp:spPr>
        <a:xfrm>
          <a:off x="2969527" y="0"/>
          <a:ext cx="2822818" cy="59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rPr>
            <a:t>05</a:t>
          </a:r>
          <a:r>
            <a:rPr lang="en-US" sz="3000" kern="1200" dirty="0"/>
            <a:t> Events</a:t>
          </a:r>
        </a:p>
      </dsp:txBody>
      <dsp:txXfrm>
        <a:off x="2969527" y="0"/>
        <a:ext cx="2822818" cy="596584"/>
      </dsp:txXfrm>
    </dsp:sp>
    <dsp:sp modelId="{4859B480-973D-49C5-A248-046A74FED9A6}">
      <dsp:nvSpPr>
        <dsp:cNvPr id="0" name=""/>
        <dsp:cNvSpPr/>
      </dsp:nvSpPr>
      <dsp:spPr>
        <a:xfrm>
          <a:off x="2969527" y="1204690"/>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9FE7C-36A4-49A6-8127-E02D114A59F9}">
      <dsp:nvSpPr>
        <dsp:cNvPr id="0" name=""/>
        <dsp:cNvSpPr/>
      </dsp:nvSpPr>
      <dsp:spPr>
        <a:xfrm>
          <a:off x="3167125" y="1066685"/>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Sprint</a:t>
          </a:r>
        </a:p>
      </dsp:txBody>
      <dsp:txXfrm>
        <a:off x="3167125" y="1066685"/>
        <a:ext cx="2625221" cy="483378"/>
      </dsp:txXfrm>
    </dsp:sp>
    <dsp:sp modelId="{C60B223A-832A-40DE-AFF9-F6A926B9815E}">
      <dsp:nvSpPr>
        <dsp:cNvPr id="0" name=""/>
        <dsp:cNvSpPr/>
      </dsp:nvSpPr>
      <dsp:spPr>
        <a:xfrm>
          <a:off x="2969527" y="1688068"/>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D2537-8BF6-4DB9-BE72-B97D24226D7E}">
      <dsp:nvSpPr>
        <dsp:cNvPr id="0" name=""/>
        <dsp:cNvSpPr/>
      </dsp:nvSpPr>
      <dsp:spPr>
        <a:xfrm>
          <a:off x="3167125" y="1550063"/>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Sprint Planning</a:t>
          </a:r>
        </a:p>
      </dsp:txBody>
      <dsp:txXfrm>
        <a:off x="3167125" y="1550063"/>
        <a:ext cx="2625221" cy="483378"/>
      </dsp:txXfrm>
    </dsp:sp>
    <dsp:sp modelId="{CCBF393C-79DE-48C6-B6DF-6548E12D0D5D}">
      <dsp:nvSpPr>
        <dsp:cNvPr id="0" name=""/>
        <dsp:cNvSpPr/>
      </dsp:nvSpPr>
      <dsp:spPr>
        <a:xfrm>
          <a:off x="2969527" y="2171446"/>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28D4B2-8CEB-49C8-97C8-CE0D194AC4CD}">
      <dsp:nvSpPr>
        <dsp:cNvPr id="0" name=""/>
        <dsp:cNvSpPr/>
      </dsp:nvSpPr>
      <dsp:spPr>
        <a:xfrm>
          <a:off x="3167125" y="2033442"/>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Daily Scrum</a:t>
          </a:r>
        </a:p>
      </dsp:txBody>
      <dsp:txXfrm>
        <a:off x="3167125" y="2033442"/>
        <a:ext cx="2625221" cy="483378"/>
      </dsp:txXfrm>
    </dsp:sp>
    <dsp:sp modelId="{38B173F2-3C1D-49CC-9FE9-7276B518A423}">
      <dsp:nvSpPr>
        <dsp:cNvPr id="0" name=""/>
        <dsp:cNvSpPr/>
      </dsp:nvSpPr>
      <dsp:spPr>
        <a:xfrm>
          <a:off x="2969527" y="2654825"/>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6D118-036F-43A0-A397-3BD446C01E65}">
      <dsp:nvSpPr>
        <dsp:cNvPr id="0" name=""/>
        <dsp:cNvSpPr/>
      </dsp:nvSpPr>
      <dsp:spPr>
        <a:xfrm>
          <a:off x="3167125" y="2516820"/>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Sprint Review</a:t>
          </a:r>
        </a:p>
      </dsp:txBody>
      <dsp:txXfrm>
        <a:off x="3167125" y="2516820"/>
        <a:ext cx="2625221" cy="483378"/>
      </dsp:txXfrm>
    </dsp:sp>
    <dsp:sp modelId="{6F8210AA-58AF-4BA4-98FF-C5680BAB3C62}">
      <dsp:nvSpPr>
        <dsp:cNvPr id="0" name=""/>
        <dsp:cNvSpPr/>
      </dsp:nvSpPr>
      <dsp:spPr>
        <a:xfrm>
          <a:off x="2969527" y="3138203"/>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F61DA3-07EE-4ACE-930B-2FF98B193F27}">
      <dsp:nvSpPr>
        <dsp:cNvPr id="0" name=""/>
        <dsp:cNvSpPr/>
      </dsp:nvSpPr>
      <dsp:spPr>
        <a:xfrm>
          <a:off x="3167125" y="3000199"/>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Sprint Retrospective</a:t>
          </a:r>
        </a:p>
      </dsp:txBody>
      <dsp:txXfrm>
        <a:off x="3167125" y="3000199"/>
        <a:ext cx="2625221" cy="483378"/>
      </dsp:txXfrm>
    </dsp:sp>
    <dsp:sp modelId="{3570B36A-998B-4AC2-BC3A-28A4AFEB4277}">
      <dsp:nvSpPr>
        <dsp:cNvPr id="0" name=""/>
        <dsp:cNvSpPr/>
      </dsp:nvSpPr>
      <dsp:spPr>
        <a:xfrm>
          <a:off x="5933487" y="596584"/>
          <a:ext cx="2822818" cy="33209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FFC8B-9197-4867-808F-A8F4E3D876BB}">
      <dsp:nvSpPr>
        <dsp:cNvPr id="0" name=""/>
        <dsp:cNvSpPr/>
      </dsp:nvSpPr>
      <dsp:spPr>
        <a:xfrm>
          <a:off x="5933487" y="721306"/>
          <a:ext cx="207374" cy="207374"/>
        </a:xfrm>
        <a:prstGeom prst="rect">
          <a:avLst/>
        </a:prstGeom>
        <a:solidFill>
          <a:srgbClr val="A5A5A5"/>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EDBC1FA-37BE-49E4-9E1E-4CBFB28EB061}">
      <dsp:nvSpPr>
        <dsp:cNvPr id="0" name=""/>
        <dsp:cNvSpPr/>
      </dsp:nvSpPr>
      <dsp:spPr>
        <a:xfrm>
          <a:off x="5933487" y="0"/>
          <a:ext cx="2822818" cy="59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rPr>
            <a:t>03</a:t>
          </a:r>
          <a:r>
            <a:rPr lang="en-US" sz="4400" b="1" kern="1200" dirty="0"/>
            <a:t> </a:t>
          </a:r>
          <a:r>
            <a:rPr lang="en-US" sz="3000" kern="1200" dirty="0"/>
            <a:t>Artifacts</a:t>
          </a:r>
        </a:p>
      </dsp:txBody>
      <dsp:txXfrm>
        <a:off x="5933487" y="0"/>
        <a:ext cx="2822818" cy="596584"/>
      </dsp:txXfrm>
    </dsp:sp>
    <dsp:sp modelId="{15FDD14D-80FC-4299-9BE5-F12DFA555C24}">
      <dsp:nvSpPr>
        <dsp:cNvPr id="0" name=""/>
        <dsp:cNvSpPr/>
      </dsp:nvSpPr>
      <dsp:spPr>
        <a:xfrm>
          <a:off x="5933487" y="1204690"/>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71F55-119B-4A82-B0B0-7076D875E8E4}">
      <dsp:nvSpPr>
        <dsp:cNvPr id="0" name=""/>
        <dsp:cNvSpPr/>
      </dsp:nvSpPr>
      <dsp:spPr>
        <a:xfrm>
          <a:off x="6131084" y="1066685"/>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Product Backlog</a:t>
          </a:r>
        </a:p>
      </dsp:txBody>
      <dsp:txXfrm>
        <a:off x="6131084" y="1066685"/>
        <a:ext cx="2625221" cy="483378"/>
      </dsp:txXfrm>
    </dsp:sp>
    <dsp:sp modelId="{AE182710-E6EC-4B35-BB3E-4ECDF654EB14}">
      <dsp:nvSpPr>
        <dsp:cNvPr id="0" name=""/>
        <dsp:cNvSpPr/>
      </dsp:nvSpPr>
      <dsp:spPr>
        <a:xfrm>
          <a:off x="5933487" y="1688068"/>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60F2A-9402-4E98-B8E1-60533676DD61}">
      <dsp:nvSpPr>
        <dsp:cNvPr id="0" name=""/>
        <dsp:cNvSpPr/>
      </dsp:nvSpPr>
      <dsp:spPr>
        <a:xfrm>
          <a:off x="6131084" y="1550063"/>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Sprint Backlog</a:t>
          </a:r>
        </a:p>
      </dsp:txBody>
      <dsp:txXfrm>
        <a:off x="6131084" y="1550063"/>
        <a:ext cx="2625221" cy="483378"/>
      </dsp:txXfrm>
    </dsp:sp>
    <dsp:sp modelId="{B5033A51-CB63-4EA4-9C61-D4C5CF640C7B}">
      <dsp:nvSpPr>
        <dsp:cNvPr id="0" name=""/>
        <dsp:cNvSpPr/>
      </dsp:nvSpPr>
      <dsp:spPr>
        <a:xfrm>
          <a:off x="5933487" y="2171446"/>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7E02C-5395-43CA-936F-DC7AADD2A961}">
      <dsp:nvSpPr>
        <dsp:cNvPr id="0" name=""/>
        <dsp:cNvSpPr/>
      </dsp:nvSpPr>
      <dsp:spPr>
        <a:xfrm>
          <a:off x="6131084" y="2033442"/>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Product Increments </a:t>
          </a:r>
        </a:p>
      </dsp:txBody>
      <dsp:txXfrm>
        <a:off x="6131084" y="2033442"/>
        <a:ext cx="2625221" cy="483378"/>
      </dsp:txXfrm>
    </dsp:sp>
    <dsp:sp modelId="{2FE4975A-7E0B-4DEE-9D1D-C021F4FF8747}">
      <dsp:nvSpPr>
        <dsp:cNvPr id="0" name=""/>
        <dsp:cNvSpPr/>
      </dsp:nvSpPr>
      <dsp:spPr>
        <a:xfrm>
          <a:off x="8897446" y="596584"/>
          <a:ext cx="2822818" cy="33209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23EFE-6817-4420-8321-7569391118A1}">
      <dsp:nvSpPr>
        <dsp:cNvPr id="0" name=""/>
        <dsp:cNvSpPr/>
      </dsp:nvSpPr>
      <dsp:spPr>
        <a:xfrm>
          <a:off x="8897446" y="721306"/>
          <a:ext cx="207374" cy="207374"/>
        </a:xfrm>
        <a:prstGeom prst="rect">
          <a:avLst/>
        </a:prstGeom>
        <a:solidFill>
          <a:srgbClr val="A5A5A5"/>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D2C505F-C8D3-41A6-83E6-5269552E522F}">
      <dsp:nvSpPr>
        <dsp:cNvPr id="0" name=""/>
        <dsp:cNvSpPr/>
      </dsp:nvSpPr>
      <dsp:spPr>
        <a:xfrm>
          <a:off x="8897446" y="0"/>
          <a:ext cx="2822818" cy="596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latin typeface="Arial"/>
              <a:ea typeface="+mn-ea"/>
              <a:cs typeface="+mn-cs"/>
            </a:rPr>
            <a:t>06</a:t>
          </a:r>
          <a:r>
            <a:rPr lang="en-US" sz="3100" kern="1200" dirty="0"/>
            <a:t> Principles</a:t>
          </a:r>
        </a:p>
      </dsp:txBody>
      <dsp:txXfrm>
        <a:off x="8897446" y="0"/>
        <a:ext cx="2822818" cy="596584"/>
      </dsp:txXfrm>
    </dsp:sp>
    <dsp:sp modelId="{91598FFE-CA67-4001-8FCE-6E4DD990AD67}">
      <dsp:nvSpPr>
        <dsp:cNvPr id="0" name=""/>
        <dsp:cNvSpPr/>
      </dsp:nvSpPr>
      <dsp:spPr>
        <a:xfrm>
          <a:off x="8897446" y="1204690"/>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3A0289-4332-43AF-8EA4-180785CECD72}">
      <dsp:nvSpPr>
        <dsp:cNvPr id="0" name=""/>
        <dsp:cNvSpPr/>
      </dsp:nvSpPr>
      <dsp:spPr>
        <a:xfrm>
          <a:off x="9095044" y="1066685"/>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Empirical Process Control </a:t>
          </a:r>
        </a:p>
      </dsp:txBody>
      <dsp:txXfrm>
        <a:off x="9095044" y="1066685"/>
        <a:ext cx="2625221" cy="483378"/>
      </dsp:txXfrm>
    </dsp:sp>
    <dsp:sp modelId="{FC6E2FD0-6497-4D6F-A055-6B0E51F98E37}">
      <dsp:nvSpPr>
        <dsp:cNvPr id="0" name=""/>
        <dsp:cNvSpPr/>
      </dsp:nvSpPr>
      <dsp:spPr>
        <a:xfrm>
          <a:off x="8897446" y="1688068"/>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EA2B95-C574-42CD-BCE8-C7451ECC465C}">
      <dsp:nvSpPr>
        <dsp:cNvPr id="0" name=""/>
        <dsp:cNvSpPr/>
      </dsp:nvSpPr>
      <dsp:spPr>
        <a:xfrm>
          <a:off x="9095044" y="1550063"/>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Self-Organization</a:t>
          </a:r>
        </a:p>
      </dsp:txBody>
      <dsp:txXfrm>
        <a:off x="9095044" y="1550063"/>
        <a:ext cx="2625221" cy="483378"/>
      </dsp:txXfrm>
    </dsp:sp>
    <dsp:sp modelId="{7568B9FA-0914-4343-8905-16EE5FA31E3F}">
      <dsp:nvSpPr>
        <dsp:cNvPr id="0" name=""/>
        <dsp:cNvSpPr/>
      </dsp:nvSpPr>
      <dsp:spPr>
        <a:xfrm>
          <a:off x="8897446" y="2171446"/>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7A2B6-6EEF-460F-B1D3-955D979D42A2}">
      <dsp:nvSpPr>
        <dsp:cNvPr id="0" name=""/>
        <dsp:cNvSpPr/>
      </dsp:nvSpPr>
      <dsp:spPr>
        <a:xfrm>
          <a:off x="9095044" y="2033442"/>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Collaboration</a:t>
          </a:r>
        </a:p>
      </dsp:txBody>
      <dsp:txXfrm>
        <a:off x="9095044" y="2033442"/>
        <a:ext cx="2625221" cy="483378"/>
      </dsp:txXfrm>
    </dsp:sp>
    <dsp:sp modelId="{CF578104-7FEF-4136-B206-8198BD0ED46B}">
      <dsp:nvSpPr>
        <dsp:cNvPr id="0" name=""/>
        <dsp:cNvSpPr/>
      </dsp:nvSpPr>
      <dsp:spPr>
        <a:xfrm>
          <a:off x="8897446" y="2654825"/>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18C86D-BC65-4914-89EE-18EC387F1A8D}">
      <dsp:nvSpPr>
        <dsp:cNvPr id="0" name=""/>
        <dsp:cNvSpPr/>
      </dsp:nvSpPr>
      <dsp:spPr>
        <a:xfrm>
          <a:off x="9095044" y="2516820"/>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Value Based Prioritization</a:t>
          </a:r>
        </a:p>
      </dsp:txBody>
      <dsp:txXfrm>
        <a:off x="9095044" y="2516820"/>
        <a:ext cx="2625221" cy="483378"/>
      </dsp:txXfrm>
    </dsp:sp>
    <dsp:sp modelId="{89DB0BBA-A84A-4015-B67E-6B6ABF194142}">
      <dsp:nvSpPr>
        <dsp:cNvPr id="0" name=""/>
        <dsp:cNvSpPr/>
      </dsp:nvSpPr>
      <dsp:spPr>
        <a:xfrm>
          <a:off x="8897446" y="3138203"/>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DE3F9B-26EE-403C-9555-CF2C902EFEE7}">
      <dsp:nvSpPr>
        <dsp:cNvPr id="0" name=""/>
        <dsp:cNvSpPr/>
      </dsp:nvSpPr>
      <dsp:spPr>
        <a:xfrm>
          <a:off x="9095044" y="3000199"/>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Time Boxing</a:t>
          </a:r>
        </a:p>
      </dsp:txBody>
      <dsp:txXfrm>
        <a:off x="9095044" y="3000199"/>
        <a:ext cx="2625221" cy="483378"/>
      </dsp:txXfrm>
    </dsp:sp>
    <dsp:sp modelId="{3D2BB852-7C06-4DD1-ACD9-FA06BFC09C46}">
      <dsp:nvSpPr>
        <dsp:cNvPr id="0" name=""/>
        <dsp:cNvSpPr/>
      </dsp:nvSpPr>
      <dsp:spPr>
        <a:xfrm>
          <a:off x="8897446" y="3621582"/>
          <a:ext cx="207369" cy="20736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FE9C90-69EC-4933-97CD-E19E7A5C0090}">
      <dsp:nvSpPr>
        <dsp:cNvPr id="0" name=""/>
        <dsp:cNvSpPr/>
      </dsp:nvSpPr>
      <dsp:spPr>
        <a:xfrm>
          <a:off x="9095044" y="3483577"/>
          <a:ext cx="2625221" cy="48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Iterative Development</a:t>
          </a:r>
        </a:p>
      </dsp:txBody>
      <dsp:txXfrm>
        <a:off x="9095044" y="3483577"/>
        <a:ext cx="2625221" cy="483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D79CB-7DCF-4D31-B7D9-409C84DAF9FD}">
      <dsp:nvSpPr>
        <dsp:cNvPr id="0" name=""/>
        <dsp:cNvSpPr/>
      </dsp:nvSpPr>
      <dsp:spPr>
        <a:xfrm rot="5400000">
          <a:off x="4441416" y="-1615607"/>
          <a:ext cx="1211621" cy="4750331"/>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Product Owner</a:t>
          </a:r>
        </a:p>
      </dsp:txBody>
      <dsp:txXfrm rot="-5400000">
        <a:off x="2672061" y="212894"/>
        <a:ext cx="4691185" cy="1093329"/>
      </dsp:txXfrm>
    </dsp:sp>
    <dsp:sp modelId="{F1D283C4-89B9-40EE-8570-4E35B350A431}">
      <dsp:nvSpPr>
        <dsp:cNvPr id="0" name=""/>
        <dsp:cNvSpPr/>
      </dsp:nvSpPr>
      <dsp:spPr>
        <a:xfrm>
          <a:off x="0" y="2294"/>
          <a:ext cx="2672061" cy="151452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Who</a:t>
          </a:r>
        </a:p>
      </dsp:txBody>
      <dsp:txXfrm>
        <a:off x="73933" y="76227"/>
        <a:ext cx="2524195" cy="1366660"/>
      </dsp:txXfrm>
    </dsp:sp>
    <dsp:sp modelId="{13E83143-A3F5-4CDA-A8CE-D916779C865C}">
      <dsp:nvSpPr>
        <dsp:cNvPr id="0" name=""/>
        <dsp:cNvSpPr/>
      </dsp:nvSpPr>
      <dsp:spPr>
        <a:xfrm rot="5400000">
          <a:off x="4441416" y="-25354"/>
          <a:ext cx="1211621" cy="4750331"/>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List of ordered requirements to give the development team work and direction.</a:t>
          </a:r>
        </a:p>
      </dsp:txBody>
      <dsp:txXfrm rot="-5400000">
        <a:off x="2672061" y="1803147"/>
        <a:ext cx="4691185" cy="1093329"/>
      </dsp:txXfrm>
    </dsp:sp>
    <dsp:sp modelId="{C1C5DD07-360F-46BD-A33C-555CAF176D31}">
      <dsp:nvSpPr>
        <dsp:cNvPr id="0" name=""/>
        <dsp:cNvSpPr/>
      </dsp:nvSpPr>
      <dsp:spPr>
        <a:xfrm>
          <a:off x="0" y="1592547"/>
          <a:ext cx="2672061" cy="1514526"/>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Purpose</a:t>
          </a:r>
        </a:p>
      </dsp:txBody>
      <dsp:txXfrm>
        <a:off x="73933" y="1666480"/>
        <a:ext cx="2524195" cy="1366660"/>
      </dsp:txXfrm>
    </dsp:sp>
    <dsp:sp modelId="{B03C9158-184C-4664-BC19-B2213C2770FC}">
      <dsp:nvSpPr>
        <dsp:cNvPr id="0" name=""/>
        <dsp:cNvSpPr/>
      </dsp:nvSpPr>
      <dsp:spPr>
        <a:xfrm rot="5400000">
          <a:off x="4441416" y="1564898"/>
          <a:ext cx="1211621" cy="4750331"/>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Create at the project start.</a:t>
          </a:r>
        </a:p>
        <a:p>
          <a:pPr marL="228600" lvl="1" indent="-228600" algn="l" defTabSz="933450">
            <a:lnSpc>
              <a:spcPct val="90000"/>
            </a:lnSpc>
            <a:spcBef>
              <a:spcPct val="0"/>
            </a:spcBef>
            <a:spcAft>
              <a:spcPct val="15000"/>
            </a:spcAft>
            <a:buChar char="•"/>
          </a:pPr>
          <a:r>
            <a:rPr lang="en-US" sz="2100" kern="1200" dirty="0"/>
            <a:t>Update continuously throughout the project.</a:t>
          </a:r>
        </a:p>
      </dsp:txBody>
      <dsp:txXfrm rot="-5400000">
        <a:off x="2672061" y="3393399"/>
        <a:ext cx="4691185" cy="1093329"/>
      </dsp:txXfrm>
    </dsp:sp>
    <dsp:sp modelId="{9C4B5607-CFCD-4249-AA86-28F9E3E3B62D}">
      <dsp:nvSpPr>
        <dsp:cNvPr id="0" name=""/>
        <dsp:cNvSpPr/>
      </dsp:nvSpPr>
      <dsp:spPr>
        <a:xfrm>
          <a:off x="0" y="3182800"/>
          <a:ext cx="2672061" cy="1514526"/>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When</a:t>
          </a:r>
        </a:p>
      </dsp:txBody>
      <dsp:txXfrm>
        <a:off x="73933" y="3256733"/>
        <a:ext cx="2524195" cy="1366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D79CB-7DCF-4D31-B7D9-409C84DAF9FD}">
      <dsp:nvSpPr>
        <dsp:cNvPr id="0" name=""/>
        <dsp:cNvSpPr/>
      </dsp:nvSpPr>
      <dsp:spPr>
        <a:xfrm rot="5400000">
          <a:off x="4441416" y="-1615607"/>
          <a:ext cx="1211621" cy="4750331"/>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Product Owner</a:t>
          </a:r>
        </a:p>
        <a:p>
          <a:pPr marL="228600" lvl="1" indent="-228600" algn="l" defTabSz="889000">
            <a:lnSpc>
              <a:spcPct val="90000"/>
            </a:lnSpc>
            <a:spcBef>
              <a:spcPct val="0"/>
            </a:spcBef>
            <a:spcAft>
              <a:spcPct val="15000"/>
            </a:spcAft>
            <a:buChar char="•"/>
          </a:pPr>
          <a:r>
            <a:rPr lang="en-US" sz="2000" kern="1200" dirty="0"/>
            <a:t>Scrum Master</a:t>
          </a:r>
        </a:p>
        <a:p>
          <a:pPr marL="228600" lvl="1" indent="-228600" algn="l" defTabSz="889000">
            <a:lnSpc>
              <a:spcPct val="90000"/>
            </a:lnSpc>
            <a:spcBef>
              <a:spcPct val="0"/>
            </a:spcBef>
            <a:spcAft>
              <a:spcPct val="15000"/>
            </a:spcAft>
            <a:buChar char="•"/>
          </a:pPr>
          <a:r>
            <a:rPr lang="en-US" sz="2000" kern="1200" dirty="0"/>
            <a:t>Development Team</a:t>
          </a:r>
        </a:p>
      </dsp:txBody>
      <dsp:txXfrm rot="-5400000">
        <a:off x="2672061" y="212894"/>
        <a:ext cx="4691185" cy="1093329"/>
      </dsp:txXfrm>
    </dsp:sp>
    <dsp:sp modelId="{F1D283C4-89B9-40EE-8570-4E35B350A431}">
      <dsp:nvSpPr>
        <dsp:cNvPr id="0" name=""/>
        <dsp:cNvSpPr/>
      </dsp:nvSpPr>
      <dsp:spPr>
        <a:xfrm>
          <a:off x="0" y="2294"/>
          <a:ext cx="2672061" cy="151452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Who</a:t>
          </a:r>
        </a:p>
      </dsp:txBody>
      <dsp:txXfrm>
        <a:off x="73933" y="76227"/>
        <a:ext cx="2524195" cy="1366660"/>
      </dsp:txXfrm>
    </dsp:sp>
    <dsp:sp modelId="{13E83143-A3F5-4CDA-A8CE-D916779C865C}">
      <dsp:nvSpPr>
        <dsp:cNvPr id="0" name=""/>
        <dsp:cNvSpPr/>
      </dsp:nvSpPr>
      <dsp:spPr>
        <a:xfrm rot="5400000">
          <a:off x="4441416" y="-25354"/>
          <a:ext cx="1211621" cy="4750331"/>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Select user stories the development team can complete during the sprint to meet the sprint goal.</a:t>
          </a:r>
        </a:p>
      </dsp:txBody>
      <dsp:txXfrm rot="-5400000">
        <a:off x="2672061" y="1803147"/>
        <a:ext cx="4691185" cy="1093329"/>
      </dsp:txXfrm>
    </dsp:sp>
    <dsp:sp modelId="{C1C5DD07-360F-46BD-A33C-555CAF176D31}">
      <dsp:nvSpPr>
        <dsp:cNvPr id="0" name=""/>
        <dsp:cNvSpPr/>
      </dsp:nvSpPr>
      <dsp:spPr>
        <a:xfrm>
          <a:off x="0" y="1592547"/>
          <a:ext cx="2672061" cy="1514526"/>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Purpose</a:t>
          </a:r>
        </a:p>
      </dsp:txBody>
      <dsp:txXfrm>
        <a:off x="73933" y="1666480"/>
        <a:ext cx="2524195" cy="1366660"/>
      </dsp:txXfrm>
    </dsp:sp>
    <dsp:sp modelId="{B03C9158-184C-4664-BC19-B2213C2770FC}">
      <dsp:nvSpPr>
        <dsp:cNvPr id="0" name=""/>
        <dsp:cNvSpPr/>
      </dsp:nvSpPr>
      <dsp:spPr>
        <a:xfrm rot="5400000">
          <a:off x="4441416" y="1564898"/>
          <a:ext cx="1211621" cy="4750331"/>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At the start of each sprint.</a:t>
          </a:r>
        </a:p>
      </dsp:txBody>
      <dsp:txXfrm rot="-5400000">
        <a:off x="2672061" y="3393399"/>
        <a:ext cx="4691185" cy="1093329"/>
      </dsp:txXfrm>
    </dsp:sp>
    <dsp:sp modelId="{9C4B5607-CFCD-4249-AA86-28F9E3E3B62D}">
      <dsp:nvSpPr>
        <dsp:cNvPr id="0" name=""/>
        <dsp:cNvSpPr/>
      </dsp:nvSpPr>
      <dsp:spPr>
        <a:xfrm>
          <a:off x="0" y="3182800"/>
          <a:ext cx="2672061" cy="1514526"/>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When</a:t>
          </a:r>
        </a:p>
      </dsp:txBody>
      <dsp:txXfrm>
        <a:off x="73933" y="3256733"/>
        <a:ext cx="2524195" cy="1366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D79CB-7DCF-4D31-B7D9-409C84DAF9FD}">
      <dsp:nvSpPr>
        <dsp:cNvPr id="0" name=""/>
        <dsp:cNvSpPr/>
      </dsp:nvSpPr>
      <dsp:spPr>
        <a:xfrm rot="5400000">
          <a:off x="4441416" y="-1615607"/>
          <a:ext cx="1211621" cy="4750331"/>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Scrum Team</a:t>
          </a:r>
        </a:p>
        <a:p>
          <a:pPr marL="228600" lvl="1" indent="-228600" algn="l" defTabSz="977900">
            <a:lnSpc>
              <a:spcPct val="90000"/>
            </a:lnSpc>
            <a:spcBef>
              <a:spcPct val="0"/>
            </a:spcBef>
            <a:spcAft>
              <a:spcPct val="15000"/>
            </a:spcAft>
            <a:buChar char="•"/>
          </a:pPr>
          <a:r>
            <a:rPr lang="en-US" sz="2200" kern="1200" dirty="0"/>
            <a:t>Product Owner</a:t>
          </a:r>
        </a:p>
      </dsp:txBody>
      <dsp:txXfrm rot="-5400000">
        <a:off x="2672061" y="212894"/>
        <a:ext cx="4691185" cy="1093329"/>
      </dsp:txXfrm>
    </dsp:sp>
    <dsp:sp modelId="{F1D283C4-89B9-40EE-8570-4E35B350A431}">
      <dsp:nvSpPr>
        <dsp:cNvPr id="0" name=""/>
        <dsp:cNvSpPr/>
      </dsp:nvSpPr>
      <dsp:spPr>
        <a:xfrm>
          <a:off x="0" y="2294"/>
          <a:ext cx="2672061" cy="151452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Who</a:t>
          </a:r>
        </a:p>
      </dsp:txBody>
      <dsp:txXfrm>
        <a:off x="73933" y="76227"/>
        <a:ext cx="2524195" cy="1366660"/>
      </dsp:txXfrm>
    </dsp:sp>
    <dsp:sp modelId="{13E83143-A3F5-4CDA-A8CE-D916779C865C}">
      <dsp:nvSpPr>
        <dsp:cNvPr id="0" name=""/>
        <dsp:cNvSpPr/>
      </dsp:nvSpPr>
      <dsp:spPr>
        <a:xfrm rot="5400000">
          <a:off x="4441416" y="-25354"/>
          <a:ext cx="1211621" cy="4750331"/>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To showcase progress and deliver a potentially shippable product slice to stakeholders</a:t>
          </a:r>
          <a:endParaRPr lang="en-US" sz="2200" kern="1200" dirty="0"/>
        </a:p>
      </dsp:txBody>
      <dsp:txXfrm rot="-5400000">
        <a:off x="2672061" y="1803147"/>
        <a:ext cx="4691185" cy="1093329"/>
      </dsp:txXfrm>
    </dsp:sp>
    <dsp:sp modelId="{C1C5DD07-360F-46BD-A33C-555CAF176D31}">
      <dsp:nvSpPr>
        <dsp:cNvPr id="0" name=""/>
        <dsp:cNvSpPr/>
      </dsp:nvSpPr>
      <dsp:spPr>
        <a:xfrm>
          <a:off x="0" y="1592547"/>
          <a:ext cx="2672061" cy="1514526"/>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Purpose</a:t>
          </a:r>
        </a:p>
      </dsp:txBody>
      <dsp:txXfrm>
        <a:off x="73933" y="1666480"/>
        <a:ext cx="2524195" cy="1366660"/>
      </dsp:txXfrm>
    </dsp:sp>
    <dsp:sp modelId="{B03C9158-184C-4664-BC19-B2213C2770FC}">
      <dsp:nvSpPr>
        <dsp:cNvPr id="0" name=""/>
        <dsp:cNvSpPr/>
      </dsp:nvSpPr>
      <dsp:spPr>
        <a:xfrm rot="5400000">
          <a:off x="4441416" y="1564898"/>
          <a:ext cx="1211621" cy="4750331"/>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effectLst/>
              <a:latin typeface="clearsans"/>
            </a:rPr>
            <a:t>At the end of a Sprint, the new Increment must be </a:t>
          </a:r>
          <a:r>
            <a:rPr lang="en-US" sz="2200" b="1" i="0" kern="1200" dirty="0">
              <a:effectLst/>
              <a:latin typeface="clearsans"/>
            </a:rPr>
            <a:t>“Done”</a:t>
          </a:r>
          <a:endParaRPr lang="en-US" sz="2200" b="1" kern="1200" dirty="0"/>
        </a:p>
      </dsp:txBody>
      <dsp:txXfrm rot="-5400000">
        <a:off x="2672061" y="3393399"/>
        <a:ext cx="4691185" cy="1093329"/>
      </dsp:txXfrm>
    </dsp:sp>
    <dsp:sp modelId="{9C4B5607-CFCD-4249-AA86-28F9E3E3B62D}">
      <dsp:nvSpPr>
        <dsp:cNvPr id="0" name=""/>
        <dsp:cNvSpPr/>
      </dsp:nvSpPr>
      <dsp:spPr>
        <a:xfrm>
          <a:off x="0" y="3182800"/>
          <a:ext cx="2672061" cy="1514526"/>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When</a:t>
          </a:r>
        </a:p>
      </dsp:txBody>
      <dsp:txXfrm>
        <a:off x="73933" y="3256733"/>
        <a:ext cx="2524195" cy="1366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54395-DD0F-42D3-82FD-6F0AF0CFD56E}">
      <dsp:nvSpPr>
        <dsp:cNvPr id="0" name=""/>
        <dsp:cNvSpPr/>
      </dsp:nvSpPr>
      <dsp:spPr>
        <a:xfrm>
          <a:off x="4481027" y="2585334"/>
          <a:ext cx="1040826" cy="10408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38100" dist="38100" dir="2700000" algn="tl">
                  <a:srgbClr val="000000">
                    <a:alpha val="43137"/>
                  </a:srgbClr>
                </a:outerShdw>
              </a:effectLst>
            </a:rPr>
            <a:t>Kanban Values</a:t>
          </a:r>
        </a:p>
      </dsp:txBody>
      <dsp:txXfrm>
        <a:off x="4633452" y="2737759"/>
        <a:ext cx="735976" cy="735976"/>
      </dsp:txXfrm>
    </dsp:sp>
    <dsp:sp modelId="{42DABB64-F127-4DD0-84D4-7F7F5DCB3753}">
      <dsp:nvSpPr>
        <dsp:cNvPr id="0" name=""/>
        <dsp:cNvSpPr/>
      </dsp:nvSpPr>
      <dsp:spPr>
        <a:xfrm rot="16200000">
          <a:off x="4663210" y="1788737"/>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16482" y="1913038"/>
        <a:ext cx="569916" cy="213085"/>
      </dsp:txXfrm>
    </dsp:sp>
    <dsp:sp modelId="{CC89266A-1D48-402C-8B44-1FBB6A2C285C}">
      <dsp:nvSpPr>
        <dsp:cNvPr id="0" name=""/>
        <dsp:cNvSpPr/>
      </dsp:nvSpPr>
      <dsp:spPr>
        <a:xfrm>
          <a:off x="4350924" y="7962"/>
          <a:ext cx="1301032" cy="1301032"/>
        </a:xfrm>
        <a:prstGeom prst="ellipse">
          <a:avLst/>
        </a:prstGeom>
        <a:solidFill>
          <a:srgbClr val="DBE5F1"/>
        </a:solidFill>
        <a:ln w="12700" cap="flat" cmpd="sng" algn="ctr">
          <a:solidFill>
            <a:srgbClr val="DBE5F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Transparency</a:t>
          </a:r>
        </a:p>
        <a:p>
          <a:pPr marL="0" lvl="0" indent="0" algn="ctr" defTabSz="444500">
            <a:lnSpc>
              <a:spcPct val="90000"/>
            </a:lnSpc>
            <a:spcBef>
              <a:spcPct val="0"/>
            </a:spcBef>
            <a:spcAft>
              <a:spcPct val="35000"/>
            </a:spcAft>
            <a:buNone/>
          </a:pPr>
          <a:r>
            <a:rPr lang="en-US" sz="1000" kern="1200" dirty="0">
              <a:solidFill>
                <a:schemeClr val="tx1"/>
              </a:solidFill>
            </a:rPr>
            <a:t>Share Information</a:t>
          </a:r>
        </a:p>
        <a:p>
          <a:pPr marL="0" lvl="0" indent="0" algn="ctr" defTabSz="444500">
            <a:lnSpc>
              <a:spcPct val="90000"/>
            </a:lnSpc>
            <a:spcBef>
              <a:spcPct val="0"/>
            </a:spcBef>
            <a:spcAft>
              <a:spcPct val="35000"/>
            </a:spcAft>
            <a:buNone/>
          </a:pPr>
          <a:r>
            <a:rPr lang="en-US" sz="1000" kern="1200" dirty="0">
              <a:solidFill>
                <a:schemeClr val="tx1"/>
              </a:solidFill>
            </a:rPr>
            <a:t>Clear Vocabulary</a:t>
          </a:r>
        </a:p>
      </dsp:txBody>
      <dsp:txXfrm>
        <a:off x="4541456" y="198494"/>
        <a:ext cx="919968" cy="919968"/>
      </dsp:txXfrm>
    </dsp:sp>
    <dsp:sp modelId="{4ADB8614-E679-42E0-862E-403511AE9E49}">
      <dsp:nvSpPr>
        <dsp:cNvPr id="0" name=""/>
        <dsp:cNvSpPr/>
      </dsp:nvSpPr>
      <dsp:spPr>
        <a:xfrm rot="18600000">
          <a:off x="5395626" y="2055315"/>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414655" y="2167152"/>
        <a:ext cx="569916" cy="213085"/>
      </dsp:txXfrm>
    </dsp:sp>
    <dsp:sp modelId="{EEDFB7F2-C85B-488A-B921-D54BC3E26191}">
      <dsp:nvSpPr>
        <dsp:cNvPr id="0" name=""/>
        <dsp:cNvSpPr/>
      </dsp:nvSpPr>
      <dsp:spPr>
        <a:xfrm>
          <a:off x="5923998" y="580514"/>
          <a:ext cx="1301032" cy="1301032"/>
        </a:xfrm>
        <a:prstGeom prst="ellipse">
          <a:avLst/>
        </a:prstGeom>
        <a:solidFill>
          <a:srgbClr val="DBE5F1"/>
        </a:solidFill>
        <a:ln w="12700" cap="flat" cmpd="sng" algn="ctr">
          <a:solidFill>
            <a:srgbClr val="DBE5F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Balance</a:t>
          </a:r>
        </a:p>
        <a:p>
          <a:pPr marL="0" lvl="0" indent="0" algn="ctr" defTabSz="444500">
            <a:lnSpc>
              <a:spcPct val="90000"/>
            </a:lnSpc>
            <a:spcBef>
              <a:spcPct val="0"/>
            </a:spcBef>
            <a:spcAft>
              <a:spcPct val="35000"/>
            </a:spcAft>
            <a:buNone/>
          </a:pPr>
          <a:r>
            <a:rPr lang="en-US" sz="1000" kern="1200" dirty="0">
              <a:solidFill>
                <a:schemeClr val="tx1"/>
              </a:solidFill>
            </a:rPr>
            <a:t>Capacity vs demand</a:t>
          </a:r>
        </a:p>
        <a:p>
          <a:pPr marL="0" lvl="0" indent="0" algn="ctr" defTabSz="444500">
            <a:lnSpc>
              <a:spcPct val="90000"/>
            </a:lnSpc>
            <a:spcBef>
              <a:spcPct val="0"/>
            </a:spcBef>
            <a:spcAft>
              <a:spcPct val="35000"/>
            </a:spcAft>
            <a:buNone/>
          </a:pPr>
          <a:r>
            <a:rPr lang="en-US" sz="1000" kern="1200" dirty="0">
              <a:solidFill>
                <a:schemeClr val="tx1"/>
              </a:solidFill>
            </a:rPr>
            <a:t>Different view points</a:t>
          </a:r>
        </a:p>
      </dsp:txBody>
      <dsp:txXfrm>
        <a:off x="6114530" y="771046"/>
        <a:ext cx="919968" cy="919968"/>
      </dsp:txXfrm>
    </dsp:sp>
    <dsp:sp modelId="{4256546E-9FE4-4889-9487-9214BD0BDE6D}">
      <dsp:nvSpPr>
        <dsp:cNvPr id="0" name=""/>
        <dsp:cNvSpPr/>
      </dsp:nvSpPr>
      <dsp:spPr>
        <a:xfrm rot="21000000">
          <a:off x="5785337" y="2730314"/>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786146" y="2810593"/>
        <a:ext cx="569916" cy="213085"/>
      </dsp:txXfrm>
    </dsp:sp>
    <dsp:sp modelId="{CA772C00-1B24-4EBF-9DC7-884C0418E909}">
      <dsp:nvSpPr>
        <dsp:cNvPr id="0" name=""/>
        <dsp:cNvSpPr/>
      </dsp:nvSpPr>
      <dsp:spPr>
        <a:xfrm>
          <a:off x="6761013" y="2030267"/>
          <a:ext cx="1301032" cy="1301032"/>
        </a:xfrm>
        <a:prstGeom prst="ellipse">
          <a:avLst/>
        </a:prstGeom>
        <a:solidFill>
          <a:srgbClr val="DBE5F1"/>
        </a:solidFill>
        <a:ln w="12700" cap="flat" cmpd="sng" algn="ctr">
          <a:solidFill>
            <a:srgbClr val="DBE5F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Collaboration</a:t>
          </a:r>
        </a:p>
        <a:p>
          <a:pPr marL="0" lvl="0" indent="0" algn="ctr" defTabSz="444500">
            <a:lnSpc>
              <a:spcPct val="90000"/>
            </a:lnSpc>
            <a:spcBef>
              <a:spcPct val="0"/>
            </a:spcBef>
            <a:spcAft>
              <a:spcPct val="35000"/>
            </a:spcAft>
            <a:buNone/>
          </a:pPr>
          <a:r>
            <a:rPr lang="en-US" sz="1000" kern="1200" dirty="0">
              <a:solidFill>
                <a:schemeClr val="tx1"/>
              </a:solidFill>
            </a:rPr>
            <a:t>Work together</a:t>
          </a:r>
        </a:p>
      </dsp:txBody>
      <dsp:txXfrm>
        <a:off x="6951545" y="2220799"/>
        <a:ext cx="919968" cy="919968"/>
      </dsp:txXfrm>
    </dsp:sp>
    <dsp:sp modelId="{59E413BA-AE6C-4968-97B5-279FE1CDC437}">
      <dsp:nvSpPr>
        <dsp:cNvPr id="0" name=""/>
        <dsp:cNvSpPr/>
      </dsp:nvSpPr>
      <dsp:spPr>
        <a:xfrm rot="1800000">
          <a:off x="5649992" y="3497894"/>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657129" y="3542287"/>
        <a:ext cx="569916" cy="213085"/>
      </dsp:txXfrm>
    </dsp:sp>
    <dsp:sp modelId="{4F1A51B3-47D3-4317-8D79-BA8D9EFAE1FC}">
      <dsp:nvSpPr>
        <dsp:cNvPr id="0" name=""/>
        <dsp:cNvSpPr/>
      </dsp:nvSpPr>
      <dsp:spPr>
        <a:xfrm>
          <a:off x="6470321" y="3678865"/>
          <a:ext cx="1301032" cy="1301032"/>
        </a:xfrm>
        <a:prstGeom prst="ellipse">
          <a:avLst/>
        </a:prstGeom>
        <a:solidFill>
          <a:srgbClr val="EAF1DD"/>
        </a:solidFill>
        <a:ln w="12700" cap="flat" cmpd="sng" algn="ctr">
          <a:solidFill>
            <a:srgbClr val="EAF1D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Customer focus</a:t>
          </a:r>
        </a:p>
        <a:p>
          <a:pPr marL="0" lvl="0" indent="0" algn="ctr" defTabSz="444500">
            <a:lnSpc>
              <a:spcPct val="90000"/>
            </a:lnSpc>
            <a:spcBef>
              <a:spcPct val="0"/>
            </a:spcBef>
            <a:spcAft>
              <a:spcPct val="35000"/>
            </a:spcAft>
            <a:buNone/>
          </a:pPr>
          <a:r>
            <a:rPr lang="en-US" sz="1000" kern="1200" dirty="0">
              <a:solidFill>
                <a:schemeClr val="tx1"/>
              </a:solidFill>
            </a:rPr>
            <a:t>Goals</a:t>
          </a:r>
        </a:p>
        <a:p>
          <a:pPr marL="0" lvl="0" indent="0" algn="ctr" defTabSz="444500">
            <a:lnSpc>
              <a:spcPct val="90000"/>
            </a:lnSpc>
            <a:spcBef>
              <a:spcPct val="0"/>
            </a:spcBef>
            <a:spcAft>
              <a:spcPct val="35000"/>
            </a:spcAft>
            <a:buNone/>
          </a:pPr>
          <a:r>
            <a:rPr lang="en-US" sz="1000" kern="1200" dirty="0">
              <a:solidFill>
                <a:schemeClr val="tx1"/>
              </a:solidFill>
            </a:rPr>
            <a:t>Actual product/service</a:t>
          </a:r>
        </a:p>
      </dsp:txBody>
      <dsp:txXfrm>
        <a:off x="6660853" y="3869397"/>
        <a:ext cx="919968" cy="919968"/>
      </dsp:txXfrm>
    </dsp:sp>
    <dsp:sp modelId="{864D86B1-7676-4D89-8BFE-B3493B156F11}">
      <dsp:nvSpPr>
        <dsp:cNvPr id="0" name=""/>
        <dsp:cNvSpPr/>
      </dsp:nvSpPr>
      <dsp:spPr>
        <a:xfrm rot="4200000">
          <a:off x="5052921" y="3998896"/>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87973" y="4019866"/>
        <a:ext cx="569916" cy="213085"/>
      </dsp:txXfrm>
    </dsp:sp>
    <dsp:sp modelId="{3D01E1DB-361A-47F8-A328-BCA6BC418420}">
      <dsp:nvSpPr>
        <dsp:cNvPr id="0" name=""/>
        <dsp:cNvSpPr/>
      </dsp:nvSpPr>
      <dsp:spPr>
        <a:xfrm>
          <a:off x="5187939" y="4754911"/>
          <a:ext cx="1301032" cy="1301032"/>
        </a:xfrm>
        <a:prstGeom prst="ellipse">
          <a:avLst/>
        </a:prstGeom>
        <a:solidFill>
          <a:srgbClr val="EAF1DD"/>
        </a:solidFill>
        <a:ln w="12700" cap="flat" cmpd="sng" algn="ctr">
          <a:solidFill>
            <a:srgbClr val="EAF1D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Flow</a:t>
          </a:r>
        </a:p>
        <a:p>
          <a:pPr marL="0" lvl="0" indent="0" algn="ctr" defTabSz="444500">
            <a:lnSpc>
              <a:spcPct val="90000"/>
            </a:lnSpc>
            <a:spcBef>
              <a:spcPct val="0"/>
            </a:spcBef>
            <a:spcAft>
              <a:spcPct val="35000"/>
            </a:spcAft>
            <a:buNone/>
          </a:pPr>
          <a:r>
            <a:rPr lang="en-US" sz="1000" kern="1200" dirty="0">
              <a:solidFill>
                <a:schemeClr val="tx1"/>
              </a:solidFill>
            </a:rPr>
            <a:t>Work is continuous</a:t>
          </a:r>
        </a:p>
      </dsp:txBody>
      <dsp:txXfrm>
        <a:off x="5378471" y="4945443"/>
        <a:ext cx="919968" cy="919968"/>
      </dsp:txXfrm>
    </dsp:sp>
    <dsp:sp modelId="{96387CAA-F71B-4F20-BD4A-1504CCA873D6}">
      <dsp:nvSpPr>
        <dsp:cNvPr id="0" name=""/>
        <dsp:cNvSpPr/>
      </dsp:nvSpPr>
      <dsp:spPr>
        <a:xfrm rot="6600000">
          <a:off x="4273499" y="3998896"/>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344990" y="4019866"/>
        <a:ext cx="569916" cy="213085"/>
      </dsp:txXfrm>
    </dsp:sp>
    <dsp:sp modelId="{C1F94FFB-9B49-43CE-AF82-AC57FE5C9F2C}">
      <dsp:nvSpPr>
        <dsp:cNvPr id="0" name=""/>
        <dsp:cNvSpPr/>
      </dsp:nvSpPr>
      <dsp:spPr>
        <a:xfrm>
          <a:off x="3513908" y="4754911"/>
          <a:ext cx="1301032" cy="1301032"/>
        </a:xfrm>
        <a:prstGeom prst="ellipse">
          <a:avLst/>
        </a:prstGeom>
        <a:solidFill>
          <a:srgbClr val="EAF1DD"/>
        </a:solidFill>
        <a:ln w="12700" cap="flat" cmpd="sng" algn="ctr">
          <a:solidFill>
            <a:srgbClr val="EAF1D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Leadership</a:t>
          </a:r>
        </a:p>
        <a:p>
          <a:pPr marL="0" lvl="0" indent="0" algn="ctr" defTabSz="444500">
            <a:lnSpc>
              <a:spcPct val="90000"/>
            </a:lnSpc>
            <a:spcBef>
              <a:spcPct val="0"/>
            </a:spcBef>
            <a:spcAft>
              <a:spcPct val="35000"/>
            </a:spcAft>
            <a:buNone/>
          </a:pPr>
          <a:r>
            <a:rPr lang="en-US" sz="1000" kern="1200" dirty="0">
              <a:solidFill>
                <a:schemeClr val="tx1"/>
              </a:solidFill>
            </a:rPr>
            <a:t>Example at all levels</a:t>
          </a:r>
        </a:p>
      </dsp:txBody>
      <dsp:txXfrm>
        <a:off x="3704440" y="4945443"/>
        <a:ext cx="919968" cy="919968"/>
      </dsp:txXfrm>
    </dsp:sp>
    <dsp:sp modelId="{9D0F7B3A-78EB-49AE-8135-4C8D9010D9B5}">
      <dsp:nvSpPr>
        <dsp:cNvPr id="0" name=""/>
        <dsp:cNvSpPr/>
      </dsp:nvSpPr>
      <dsp:spPr>
        <a:xfrm rot="9000000">
          <a:off x="3676428" y="3497894"/>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775834" y="3542287"/>
        <a:ext cx="569916" cy="213085"/>
      </dsp:txXfrm>
    </dsp:sp>
    <dsp:sp modelId="{5720DF39-5F90-488E-92A0-962D32B0E18B}">
      <dsp:nvSpPr>
        <dsp:cNvPr id="0" name=""/>
        <dsp:cNvSpPr/>
      </dsp:nvSpPr>
      <dsp:spPr>
        <a:xfrm>
          <a:off x="2231527" y="3678865"/>
          <a:ext cx="1301032" cy="1301032"/>
        </a:xfrm>
        <a:prstGeom prst="ellipse">
          <a:avLst/>
        </a:prstGeom>
        <a:solidFill>
          <a:srgbClr val="FDE9D9"/>
        </a:solidFill>
        <a:ln w="12700" cap="flat" cmpd="sng" algn="ctr">
          <a:solidFill>
            <a:srgbClr val="FDE9D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Understanding</a:t>
          </a:r>
        </a:p>
        <a:p>
          <a:pPr marL="0" lvl="0" indent="0" algn="ctr" defTabSz="444500">
            <a:lnSpc>
              <a:spcPct val="90000"/>
            </a:lnSpc>
            <a:spcBef>
              <a:spcPct val="0"/>
            </a:spcBef>
            <a:spcAft>
              <a:spcPct val="35000"/>
            </a:spcAft>
            <a:buNone/>
          </a:pPr>
          <a:r>
            <a:rPr lang="en-US" sz="1000" kern="1200" dirty="0">
              <a:solidFill>
                <a:schemeClr val="tx1"/>
              </a:solidFill>
            </a:rPr>
            <a:t>Know yourself</a:t>
          </a:r>
        </a:p>
        <a:p>
          <a:pPr marL="0" lvl="0" indent="0" algn="ctr" defTabSz="444500">
            <a:lnSpc>
              <a:spcPct val="90000"/>
            </a:lnSpc>
            <a:spcBef>
              <a:spcPct val="0"/>
            </a:spcBef>
            <a:spcAft>
              <a:spcPct val="35000"/>
            </a:spcAft>
            <a:buNone/>
          </a:pPr>
          <a:r>
            <a:rPr lang="en-US" sz="1000" kern="1200" dirty="0">
              <a:solidFill>
                <a:schemeClr val="tx1"/>
              </a:solidFill>
            </a:rPr>
            <a:t>Know the organization</a:t>
          </a:r>
        </a:p>
      </dsp:txBody>
      <dsp:txXfrm>
        <a:off x="2422059" y="3869397"/>
        <a:ext cx="919968" cy="919968"/>
      </dsp:txXfrm>
    </dsp:sp>
    <dsp:sp modelId="{AC53538C-0C22-42E3-B59C-2E2C4EB49214}">
      <dsp:nvSpPr>
        <dsp:cNvPr id="0" name=""/>
        <dsp:cNvSpPr/>
      </dsp:nvSpPr>
      <dsp:spPr>
        <a:xfrm rot="11400000">
          <a:off x="3541083" y="2730314"/>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46817" y="2810593"/>
        <a:ext cx="569916" cy="213085"/>
      </dsp:txXfrm>
    </dsp:sp>
    <dsp:sp modelId="{65BEE3D9-57C4-4C4F-AE4B-613E04980E4C}">
      <dsp:nvSpPr>
        <dsp:cNvPr id="0" name=""/>
        <dsp:cNvSpPr/>
      </dsp:nvSpPr>
      <dsp:spPr>
        <a:xfrm>
          <a:off x="1940834" y="2030267"/>
          <a:ext cx="1301032" cy="1301032"/>
        </a:xfrm>
        <a:prstGeom prst="ellipse">
          <a:avLst/>
        </a:prstGeom>
        <a:solidFill>
          <a:srgbClr val="FDE9D9"/>
        </a:solidFill>
        <a:ln w="12700" cap="flat" cmpd="sng" algn="ctr">
          <a:solidFill>
            <a:srgbClr val="FDE9D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Agreement</a:t>
          </a:r>
        </a:p>
        <a:p>
          <a:pPr marL="0" lvl="0" indent="0" algn="ctr" defTabSz="444500">
            <a:lnSpc>
              <a:spcPct val="90000"/>
            </a:lnSpc>
            <a:spcBef>
              <a:spcPct val="0"/>
            </a:spcBef>
            <a:spcAft>
              <a:spcPct val="35000"/>
            </a:spcAft>
            <a:buNone/>
          </a:pPr>
          <a:r>
            <a:rPr lang="en-US" sz="1000" kern="1200" dirty="0">
              <a:solidFill>
                <a:schemeClr val="tx1"/>
              </a:solidFill>
            </a:rPr>
            <a:t>Move together</a:t>
          </a:r>
        </a:p>
      </dsp:txBody>
      <dsp:txXfrm>
        <a:off x="2131366" y="2220799"/>
        <a:ext cx="919968" cy="919968"/>
      </dsp:txXfrm>
    </dsp:sp>
    <dsp:sp modelId="{AED78E70-6ED1-4262-ABBD-E57D1EAF66E2}">
      <dsp:nvSpPr>
        <dsp:cNvPr id="0" name=""/>
        <dsp:cNvSpPr/>
      </dsp:nvSpPr>
      <dsp:spPr>
        <a:xfrm rot="13800000">
          <a:off x="3930794" y="2055315"/>
          <a:ext cx="676459" cy="35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018308" y="2167152"/>
        <a:ext cx="569916" cy="213085"/>
      </dsp:txXfrm>
    </dsp:sp>
    <dsp:sp modelId="{833041A0-2B07-412B-A701-A3B61C70DB74}">
      <dsp:nvSpPr>
        <dsp:cNvPr id="0" name=""/>
        <dsp:cNvSpPr/>
      </dsp:nvSpPr>
      <dsp:spPr>
        <a:xfrm>
          <a:off x="2777850" y="580514"/>
          <a:ext cx="1301032" cy="1301032"/>
        </a:xfrm>
        <a:prstGeom prst="ellipse">
          <a:avLst/>
        </a:prstGeom>
        <a:solidFill>
          <a:srgbClr val="FDE9D9"/>
        </a:solidFill>
        <a:ln w="12700" cap="flat" cmpd="sng" algn="ctr">
          <a:solidFill>
            <a:srgbClr val="FDE9D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Respect</a:t>
          </a:r>
        </a:p>
        <a:p>
          <a:pPr marL="0" lvl="0" indent="0" algn="ctr" defTabSz="444500">
            <a:lnSpc>
              <a:spcPct val="90000"/>
            </a:lnSpc>
            <a:spcBef>
              <a:spcPct val="0"/>
            </a:spcBef>
            <a:spcAft>
              <a:spcPct val="35000"/>
            </a:spcAft>
            <a:buNone/>
          </a:pPr>
          <a:r>
            <a:rPr lang="en-US" sz="1000" kern="1200" dirty="0">
              <a:solidFill>
                <a:schemeClr val="tx1"/>
              </a:solidFill>
            </a:rPr>
            <a:t>Value people</a:t>
          </a:r>
        </a:p>
      </dsp:txBody>
      <dsp:txXfrm>
        <a:off x="2968382" y="771046"/>
        <a:ext cx="919968" cy="919968"/>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9/20/2023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igital.ai/catalyst-blog/15th-state-of-agile-report-agile-leads-the-way-through-the-pandemic-and-digita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resources.scrumalliance.org/Article/spreading-scrum-dev-tea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2551976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4247528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174445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a:t>
            </a:fld>
            <a:endParaRPr lang="en-US" dirty="0"/>
          </a:p>
        </p:txBody>
      </p:sp>
    </p:spTree>
    <p:extLst>
      <p:ext uri="{BB962C8B-B14F-4D97-AF65-F5344CB8AC3E}">
        <p14:creationId xmlns:p14="http://schemas.microsoft.com/office/powerpoint/2010/main" val="197942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249513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3069258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11351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dirty="0"/>
          </a:p>
        </p:txBody>
      </p:sp>
    </p:spTree>
    <p:extLst>
      <p:ext uri="{BB962C8B-B14F-4D97-AF65-F5344CB8AC3E}">
        <p14:creationId xmlns:p14="http://schemas.microsoft.com/office/powerpoint/2010/main" val="3388466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45</a:t>
            </a:fld>
            <a:endParaRPr lang="en-US" dirty="0"/>
          </a:p>
        </p:txBody>
      </p:sp>
    </p:spTree>
    <p:extLst>
      <p:ext uri="{BB962C8B-B14F-4D97-AF65-F5344CB8AC3E}">
        <p14:creationId xmlns:p14="http://schemas.microsoft.com/office/powerpoint/2010/main" val="1006181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48</a:t>
            </a:fld>
            <a:endParaRPr lang="en-US" dirty="0"/>
          </a:p>
        </p:txBody>
      </p:sp>
    </p:spTree>
    <p:extLst>
      <p:ext uri="{BB962C8B-B14F-4D97-AF65-F5344CB8AC3E}">
        <p14:creationId xmlns:p14="http://schemas.microsoft.com/office/powerpoint/2010/main" val="243450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1510969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52</a:t>
            </a:fld>
            <a:endParaRPr lang="en-US" dirty="0"/>
          </a:p>
        </p:txBody>
      </p:sp>
    </p:spTree>
    <p:extLst>
      <p:ext uri="{BB962C8B-B14F-4D97-AF65-F5344CB8AC3E}">
        <p14:creationId xmlns:p14="http://schemas.microsoft.com/office/powerpoint/2010/main" val="2373904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dirty="0"/>
          </a:p>
        </p:txBody>
      </p:sp>
    </p:spTree>
    <p:extLst>
      <p:ext uri="{BB962C8B-B14F-4D97-AF65-F5344CB8AC3E}">
        <p14:creationId xmlns:p14="http://schemas.microsoft.com/office/powerpoint/2010/main" val="421921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67</a:t>
            </a:fld>
            <a:endParaRPr lang="en-US" dirty="0"/>
          </a:p>
        </p:txBody>
      </p:sp>
    </p:spTree>
    <p:extLst>
      <p:ext uri="{BB962C8B-B14F-4D97-AF65-F5344CB8AC3E}">
        <p14:creationId xmlns:p14="http://schemas.microsoft.com/office/powerpoint/2010/main" val="620357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68</a:t>
            </a:fld>
            <a:endParaRPr lang="en-US" dirty="0"/>
          </a:p>
        </p:txBody>
      </p:sp>
    </p:spTree>
    <p:extLst>
      <p:ext uri="{BB962C8B-B14F-4D97-AF65-F5344CB8AC3E}">
        <p14:creationId xmlns:p14="http://schemas.microsoft.com/office/powerpoint/2010/main" val="4045082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dirty="0"/>
          </a:p>
        </p:txBody>
      </p:sp>
    </p:spTree>
    <p:extLst>
      <p:ext uri="{BB962C8B-B14F-4D97-AF65-F5344CB8AC3E}">
        <p14:creationId xmlns:p14="http://schemas.microsoft.com/office/powerpoint/2010/main" val="269938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376348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148277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300973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374C57"/>
                </a:solidFill>
                <a:effectLst/>
                <a:latin typeface="clearsans"/>
              </a:rPr>
              <a:t>Developers </a:t>
            </a:r>
            <a:r>
              <a:rPr lang="en-US" sz="1200" b="0" i="0" dirty="0">
                <a:solidFill>
                  <a:srgbClr val="374C57"/>
                </a:solidFill>
                <a:effectLst/>
                <a:latin typeface="clearsans"/>
              </a:rPr>
              <a:t>- On a scrum team, a developer is anyone on the team that is delivering work, including those team members </a:t>
            </a:r>
            <a:r>
              <a:rPr lang="en-US" sz="1200" b="0" i="0" u="none" strike="noStrike" dirty="0">
                <a:solidFill>
                  <a:srgbClr val="374C57"/>
                </a:solidFill>
                <a:effectLst/>
                <a:latin typeface="clearsans"/>
              </a:rPr>
              <a:t>outside of software development.</a:t>
            </a:r>
            <a:r>
              <a:rPr lang="en-US" sz="1200" b="0" i="0" dirty="0">
                <a:solidFill>
                  <a:srgbClr val="374C57"/>
                </a:solidFill>
                <a:effectLst/>
                <a:latin typeface="clearsans"/>
              </a:rPr>
              <a:t> In fact, the </a:t>
            </a:r>
            <a:r>
              <a:rPr lang="en-US" sz="1200" b="0" i="0" u="none" strike="noStrike" dirty="0">
                <a:solidFill>
                  <a:srgbClr val="374C57"/>
                </a:solidFill>
                <a:effectLst/>
                <a:latin typeface="clearsans"/>
                <a:hlinkClick r:id="rId3"/>
              </a:rPr>
              <a:t>15th State of Agile Report</a:t>
            </a:r>
            <a:r>
              <a:rPr lang="en-US" sz="1200" b="0" i="0" dirty="0">
                <a:solidFill>
                  <a:srgbClr val="374C57"/>
                </a:solidFill>
                <a:effectLst/>
                <a:latin typeface="clearsans"/>
              </a:rPr>
              <a:t> found that the number of </a:t>
            </a:r>
            <a:r>
              <a:rPr lang="en-US" sz="1200" b="0" i="0" u="none" strike="noStrike" dirty="0">
                <a:solidFill>
                  <a:srgbClr val="374C57"/>
                </a:solidFill>
                <a:effectLst/>
                <a:latin typeface="clearsans"/>
                <a:hlinkClick r:id="rId4"/>
              </a:rPr>
              <a:t>non-software teams adopting agile frameworks like scrum</a:t>
            </a:r>
            <a:r>
              <a:rPr lang="en-US" sz="1200" b="0" i="0" dirty="0">
                <a:solidFill>
                  <a:srgbClr val="374C57"/>
                </a:solidFill>
                <a:effectLst/>
                <a:latin typeface="clearsans"/>
              </a:rPr>
              <a:t> doubled from 2020 to 2021, with 27% reporting agile use in marketing, and between 10-16% reporting use in security, sales, finance, human resources, and more.</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360635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452813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88606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389697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descr="Office desk with laptop in the center surrounded by paper, pen, pencils, and other office items"/>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bwMode="auto">
          <a:xfrm>
            <a:off x="2718924" y="3394610"/>
            <a:ext cx="9473076" cy="2023285"/>
          </a:xfrm>
          <a:prstGeom prst="rect">
            <a:avLst/>
          </a:prstGeom>
          <a:solidFill>
            <a:schemeClr val="accent2">
              <a:lumMod val="75000"/>
            </a:schemeClr>
          </a:solidFill>
          <a:ln>
            <a:noFill/>
          </a:ln>
        </p:spPr>
        <p:txBody>
          <a:bodyPr lIns="91425" tIns="91425" rIns="91425" bIns="91425" anchor="ctr" anchorCtr="0">
            <a:noAutofit/>
          </a:bodyPr>
          <a:lstStyle/>
          <a:p>
            <a:pPr lvl="0">
              <a:spcBef>
                <a:spcPts val="0"/>
              </a:spcBef>
              <a:buNone/>
            </a:pPr>
            <a:endParaRPr lang="en-US">
              <a:solidFill>
                <a:schemeClr val="tx1"/>
              </a:solidFill>
            </a:endParaRPr>
          </a:p>
        </p:txBody>
      </p:sp>
      <p:sp>
        <p:nvSpPr>
          <p:cNvPr id="8" name="Title 1"/>
          <p:cNvSpPr>
            <a:spLocks noGrp="1"/>
          </p:cNvSpPr>
          <p:nvPr>
            <p:ph type="title"/>
          </p:nvPr>
        </p:nvSpPr>
        <p:spPr>
          <a:xfrm>
            <a:off x="4539632" y="3850504"/>
            <a:ext cx="7611908" cy="1111495"/>
          </a:xfrm>
          <a:noFill/>
        </p:spPr>
        <p:txBody>
          <a:bodyPr>
            <a:normAutofit/>
          </a:bodyPr>
          <a:lstStyle>
            <a:lvl1pPr algn="l">
              <a:defRPr sz="44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D31A3-BB3E-4313-83C9-61296DA7E415}"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387375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92256" y="365125"/>
            <a:ext cx="64008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52600" y="365125"/>
            <a:ext cx="916305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D31A3-BB3E-4313-83C9-61296DA7E415}"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42070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9/20/2023</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2600" y="1709738"/>
            <a:ext cx="10079736" cy="2852737"/>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1752600" y="4589463"/>
            <a:ext cx="1007973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BD31A3-BB3E-4313-83C9-61296DA7E415}"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2109384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52600" y="1501775"/>
            <a:ext cx="47434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86600" y="1501775"/>
            <a:ext cx="47434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BD31A3-BB3E-4313-83C9-61296DA7E415}"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351951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600" y="1414463"/>
            <a:ext cx="47021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752600" y="2238375"/>
            <a:ext cx="470217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107004" y="1414463"/>
            <a:ext cx="47253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07004" y="2238375"/>
            <a:ext cx="472533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BD31A3-BB3E-4313-83C9-61296DA7E415}"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
        <p:nvSpPr>
          <p:cNvPr id="10" name="Title 9"/>
          <p:cNvSpPr>
            <a:spLocks noGrp="1"/>
          </p:cNvSpPr>
          <p:nvPr>
            <p:ph type="title"/>
          </p:nvPr>
        </p:nvSpPr>
        <p:spPr>
          <a:xfrm>
            <a:off x="521208" y="448056"/>
            <a:ext cx="11311128" cy="640080"/>
          </a:xfrm>
        </p:spPr>
        <p:txBody>
          <a:bodyPr/>
          <a:lstStyle/>
          <a:p>
            <a:r>
              <a:rPr lang="en-US"/>
              <a:t>Click to edit Master title style</a:t>
            </a:r>
          </a:p>
        </p:txBody>
      </p:sp>
    </p:spTree>
    <p:extLst>
      <p:ext uri="{BB962C8B-B14F-4D97-AF65-F5344CB8AC3E}">
        <p14:creationId xmlns:p14="http://schemas.microsoft.com/office/powerpoint/2010/main" val="132874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8BEEBAAA-29B5-4AF5-BC5F-7E580C29002D}" type="datetimeFigureOut">
              <a:rPr lang="en-US" smtClean="0"/>
              <a:pPr/>
              <a:t>9/20/2023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357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BD31A3-BB3E-4313-83C9-61296DA7E415}"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193004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1650" y="457200"/>
            <a:ext cx="3943350"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210300" y="987425"/>
            <a:ext cx="562203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1650" y="2171700"/>
            <a:ext cx="3943350" cy="3697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BD31A3-BB3E-4313-83C9-61296DA7E415}"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270997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3936" y="457200"/>
            <a:ext cx="3941064" cy="1600200"/>
          </a:xfrm>
        </p:spPr>
        <p:txBody>
          <a:bodyPr anchor="b"/>
          <a:lstStyle>
            <a:lvl1pPr>
              <a:defRPr sz="32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208776" y="987425"/>
            <a:ext cx="562356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73936" y="2176272"/>
            <a:ext cx="3941064" cy="36941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BD31A3-BB3E-4313-83C9-61296DA7E415}"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69298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440382"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2" name="Title Placeholder 1"/>
          <p:cNvSpPr>
            <a:spLocks noGrp="1"/>
          </p:cNvSpPr>
          <p:nvPr>
            <p:ph type="title"/>
          </p:nvPr>
        </p:nvSpPr>
        <p:spPr>
          <a:xfrm>
            <a:off x="521208" y="448056"/>
            <a:ext cx="11311128" cy="640080"/>
          </a:xfrm>
          <a:prstGeom prst="rect">
            <a:avLst/>
          </a:prstGeom>
          <a:solidFill>
            <a:schemeClr val="accent2">
              <a:lumMod val="75000"/>
            </a:schemeClr>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55648" y="1447800"/>
            <a:ext cx="10076688" cy="43860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4" name="Date Placeholder 3"/>
          <p:cNvSpPr>
            <a:spLocks noGrp="1"/>
          </p:cNvSpPr>
          <p:nvPr>
            <p:ph type="dt" sz="half" idx="2"/>
          </p:nvPr>
        </p:nvSpPr>
        <p:spPr>
          <a:xfrm>
            <a:off x="1755648" y="6356352"/>
            <a:ext cx="3276600" cy="365125"/>
          </a:xfrm>
          <a:prstGeom prst="rect">
            <a:avLst/>
          </a:prstGeom>
        </p:spPr>
        <p:txBody>
          <a:bodyPr vert="horz" lIns="91440" tIns="45720" rIns="91440" bIns="45720" rtlCol="0" anchor="ctr"/>
          <a:lstStyle>
            <a:lvl1pPr algn="l">
              <a:defRPr sz="1100">
                <a:solidFill>
                  <a:schemeClr val="tx1"/>
                </a:solidFill>
              </a:defRPr>
            </a:lvl1pPr>
          </a:lstStyle>
          <a:p>
            <a:fld id="{8BEEBAAA-29B5-4AF5-BC5F-7E580C29002D}" type="datetimeFigureOut">
              <a:rPr lang="en-US" smtClean="0"/>
              <a:pPr/>
              <a:t>9/20/2023</a:t>
            </a:fld>
            <a:endParaRPr lang="en-US" dirty="0"/>
          </a:p>
        </p:txBody>
      </p:sp>
      <p:sp>
        <p:nvSpPr>
          <p:cNvPr id="5" name="Footer Placeholder 4"/>
          <p:cNvSpPr>
            <a:spLocks noGrp="1"/>
          </p:cNvSpPr>
          <p:nvPr>
            <p:ph type="ftr" sz="quarter" idx="3"/>
          </p:nvPr>
        </p:nvSpPr>
        <p:spPr>
          <a:xfrm>
            <a:off x="5346192" y="6356352"/>
            <a:ext cx="2895600" cy="365125"/>
          </a:xfrm>
          <a:prstGeom prst="rect">
            <a:avLst/>
          </a:prstGeom>
        </p:spPr>
        <p:txBody>
          <a:bodyPr vert="horz" lIns="91440" tIns="45720" rIns="91440" bIns="45720" rtlCol="0" anchor="ctr"/>
          <a:lstStyle>
            <a:lvl1pPr algn="ctr">
              <a:defRPr sz="11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55736" y="6356352"/>
            <a:ext cx="3276600" cy="365125"/>
          </a:xfrm>
          <a:prstGeom prst="rect">
            <a:avLst/>
          </a:prstGeom>
        </p:spPr>
        <p:txBody>
          <a:bodyPr vert="horz" lIns="91440" tIns="45720" rIns="91440" bIns="45720" rtlCol="0" anchor="ctr"/>
          <a:lstStyle>
            <a:lvl1pPr algn="r">
              <a:defRPr sz="1100">
                <a:solidFill>
                  <a:schemeClr val="tx1"/>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7" r:id="rId4"/>
    <p:sldLayoutId id="2147483678" r:id="rId5"/>
    <p:sldLayoutId id="2147483672"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file:///D:\Sir%20AMIR%20IMAM\JUW%20Courses\FA23\Agile%20Software%20Development\Videos\Formula1PitStop%201950and2013.mp4"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png"/><Relationship Id="rId42" Type="http://schemas.openxmlformats.org/officeDocument/2006/relationships/image" Target="../media/image53.png"/><Relationship Id="rId47" Type="http://schemas.openxmlformats.org/officeDocument/2006/relationships/image" Target="../media/image58.png"/><Relationship Id="rId63" Type="http://schemas.openxmlformats.org/officeDocument/2006/relationships/image" Target="../media/image71.png"/><Relationship Id="rId68" Type="http://schemas.openxmlformats.org/officeDocument/2006/relationships/image" Target="../media/image74.png"/><Relationship Id="rId84" Type="http://schemas.openxmlformats.org/officeDocument/2006/relationships/image" Target="../media/image86.png"/><Relationship Id="rId16" Type="http://schemas.openxmlformats.org/officeDocument/2006/relationships/image" Target="../media/image27.png"/><Relationship Id="rId11" Type="http://schemas.openxmlformats.org/officeDocument/2006/relationships/image" Target="../media/image22.png"/><Relationship Id="rId32" Type="http://schemas.openxmlformats.org/officeDocument/2006/relationships/image" Target="../media/image43.png"/><Relationship Id="rId37" Type="http://schemas.openxmlformats.org/officeDocument/2006/relationships/image" Target="../media/image48.png"/><Relationship Id="rId53" Type="http://schemas.openxmlformats.org/officeDocument/2006/relationships/image" Target="../media/image64.png"/><Relationship Id="rId58" Type="http://schemas.microsoft.com/office/2007/relationships/hdphoto" Target="../media/hdphoto3.wdp"/><Relationship Id="rId74" Type="http://schemas.microsoft.com/office/2007/relationships/hdphoto" Target="../media/hdphoto9.wdp"/><Relationship Id="rId79" Type="http://schemas.openxmlformats.org/officeDocument/2006/relationships/image" Target="../media/image81.png"/><Relationship Id="rId5" Type="http://schemas.openxmlformats.org/officeDocument/2006/relationships/image" Target="../media/image17.png"/><Relationship Id="rId19" Type="http://schemas.openxmlformats.org/officeDocument/2006/relationships/image" Target="../media/image3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56" Type="http://schemas.microsoft.com/office/2007/relationships/hdphoto" Target="../media/hdphoto2.wdp"/><Relationship Id="rId64" Type="http://schemas.microsoft.com/office/2007/relationships/hdphoto" Target="../media/hdphoto5.wdp"/><Relationship Id="rId69" Type="http://schemas.openxmlformats.org/officeDocument/2006/relationships/image" Target="../media/image75.png"/><Relationship Id="rId77" Type="http://schemas.microsoft.com/office/2007/relationships/hdphoto" Target="../media/hdphoto10.wdp"/><Relationship Id="rId8" Type="http://schemas.openxmlformats.org/officeDocument/2006/relationships/image" Target="../media/image3.png"/><Relationship Id="rId51" Type="http://schemas.openxmlformats.org/officeDocument/2006/relationships/image" Target="../media/image62.png"/><Relationship Id="rId72" Type="http://schemas.microsoft.com/office/2007/relationships/hdphoto" Target="../media/hdphoto8.wdp"/><Relationship Id="rId80" Type="http://schemas.openxmlformats.org/officeDocument/2006/relationships/image" Target="../media/image82.png"/><Relationship Id="rId85" Type="http://schemas.openxmlformats.org/officeDocument/2006/relationships/image" Target="../media/image87.png"/><Relationship Id="rId3" Type="http://schemas.openxmlformats.org/officeDocument/2006/relationships/image" Target="../media/image15.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68.png"/><Relationship Id="rId67" Type="http://schemas.openxmlformats.org/officeDocument/2006/relationships/image" Target="../media/image73.png"/><Relationship Id="rId20" Type="http://schemas.openxmlformats.org/officeDocument/2006/relationships/image" Target="../media/image31.png"/><Relationship Id="rId41" Type="http://schemas.openxmlformats.org/officeDocument/2006/relationships/image" Target="../media/image52.png"/><Relationship Id="rId54" Type="http://schemas.openxmlformats.org/officeDocument/2006/relationships/image" Target="../media/image65.png"/><Relationship Id="rId62" Type="http://schemas.openxmlformats.org/officeDocument/2006/relationships/image" Target="../media/image70.png"/><Relationship Id="rId70" Type="http://schemas.microsoft.com/office/2007/relationships/hdphoto" Target="../media/hdphoto7.wdp"/><Relationship Id="rId75" Type="http://schemas.openxmlformats.org/officeDocument/2006/relationships/image" Target="../media/image78.png"/><Relationship Id="rId83"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8.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7.png"/><Relationship Id="rId10" Type="http://schemas.openxmlformats.org/officeDocument/2006/relationships/image" Target="../media/image21.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60" Type="http://schemas.microsoft.com/office/2007/relationships/hdphoto" Target="../media/hdphoto4.wdp"/><Relationship Id="rId65" Type="http://schemas.openxmlformats.org/officeDocument/2006/relationships/image" Target="../media/image72.png"/><Relationship Id="rId73" Type="http://schemas.openxmlformats.org/officeDocument/2006/relationships/image" Target="../media/image77.png"/><Relationship Id="rId78" Type="http://schemas.openxmlformats.org/officeDocument/2006/relationships/image" Target="../media/image80.png"/><Relationship Id="rId81" Type="http://schemas.openxmlformats.org/officeDocument/2006/relationships/image" Target="../media/image83.png"/><Relationship Id="rId4" Type="http://schemas.openxmlformats.org/officeDocument/2006/relationships/image" Target="../media/image16.png"/><Relationship Id="rId9"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9.png"/><Relationship Id="rId39" Type="http://schemas.openxmlformats.org/officeDocument/2006/relationships/image" Target="../media/image50.png"/><Relationship Id="rId34" Type="http://schemas.openxmlformats.org/officeDocument/2006/relationships/image" Target="../media/image45.png"/><Relationship Id="rId50" Type="http://schemas.openxmlformats.org/officeDocument/2006/relationships/image" Target="../media/image61.png"/><Relationship Id="rId55" Type="http://schemas.openxmlformats.org/officeDocument/2006/relationships/image" Target="../media/image66.png"/><Relationship Id="rId76" Type="http://schemas.openxmlformats.org/officeDocument/2006/relationships/image" Target="../media/image79.png"/><Relationship Id="rId7" Type="http://schemas.openxmlformats.org/officeDocument/2006/relationships/image" Target="../media/image19.png"/><Relationship Id="rId71" Type="http://schemas.openxmlformats.org/officeDocument/2006/relationships/image" Target="../media/image76.png"/><Relationship Id="rId2" Type="http://schemas.openxmlformats.org/officeDocument/2006/relationships/image" Target="../media/image14.png"/><Relationship Id="rId29" Type="http://schemas.openxmlformats.org/officeDocument/2006/relationships/image" Target="../media/image40.png"/><Relationship Id="rId24" Type="http://schemas.openxmlformats.org/officeDocument/2006/relationships/image" Target="../media/image35.png"/><Relationship Id="rId40" Type="http://schemas.openxmlformats.org/officeDocument/2006/relationships/image" Target="../media/image51.png"/><Relationship Id="rId45" Type="http://schemas.openxmlformats.org/officeDocument/2006/relationships/image" Target="../media/image56.png"/><Relationship Id="rId66" Type="http://schemas.microsoft.com/office/2007/relationships/hdphoto" Target="../media/hdphoto6.wdp"/><Relationship Id="rId61" Type="http://schemas.openxmlformats.org/officeDocument/2006/relationships/image" Target="../media/image69.png"/><Relationship Id="rId82"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1.png"/><Relationship Id="rId12" Type="http://schemas.microsoft.com/office/2007/relationships/hdphoto" Target="../media/hdphoto12.wdp"/><Relationship Id="rId2" Type="http://schemas.openxmlformats.org/officeDocument/2006/relationships/notesSlide" Target="../notesSlides/notesSlide14.xml"/><Relationship Id="rId16"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3.png"/><Relationship Id="rId15" Type="http://schemas.openxmlformats.org/officeDocument/2006/relationships/image" Target="../media/image96.png"/><Relationship Id="rId10" Type="http://schemas.microsoft.com/office/2007/relationships/hdphoto" Target="../media/hdphoto11.wdp"/><Relationship Id="rId4" Type="http://schemas.openxmlformats.org/officeDocument/2006/relationships/hyperlink" Target="file:///D:\Sir%20AMIR%20IMAM\JUW%20Courses\FA23\Agile%20Software%20Development\Videos\Formula1PitStop%201950and2013.mp4" TargetMode="External"/><Relationship Id="rId9" Type="http://schemas.openxmlformats.org/officeDocument/2006/relationships/image" Target="../media/image93.png"/><Relationship Id="rId1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5.wdp"/></Relationships>
</file>

<file path=ppt/slides/_rels/slide3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visual-paradigm.com/scrum/definition-of-done-vs-acceptance-criteria/"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1.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file:///D:\Sir%20AMIR%20IMAM\JUW%20Courses\FA23\Agile%20Software%20Development\Videos\Formula1PitStop%201950and2013.m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2698954" y="3384756"/>
            <a:ext cx="9493046" cy="2175386"/>
          </a:xfrm>
          <a:solidFill>
            <a:schemeClr val="accent6"/>
          </a:solidFill>
        </p:spPr>
        <p:txBody>
          <a:bodyPr>
            <a:normAutofit/>
          </a:bodyPr>
          <a:lstStyle/>
          <a:p>
            <a:pPr algn="ctr"/>
            <a:r>
              <a:rPr lang="en-US" sz="5400" dirty="0"/>
              <a:t>Agile Software Development</a:t>
            </a: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2DECE12C-3737-48ED-85CB-9CC7F7974506}"/>
              </a:ext>
            </a:extLst>
          </p:cNvPr>
          <p:cNvSpPr/>
          <p:nvPr/>
        </p:nvSpPr>
        <p:spPr>
          <a:xfrm>
            <a:off x="7502307" y="6396335"/>
            <a:ext cx="4689693" cy="461665"/>
          </a:xfrm>
          <a:prstGeom prst="rect">
            <a:avLst/>
          </a:prstGeom>
        </p:spPr>
        <p:txBody>
          <a:bodyPr wrap="square">
            <a:spAutoFit/>
          </a:bodyPr>
          <a:lstStyle/>
          <a:p>
            <a:pPr algn="ctr"/>
            <a:r>
              <a:rPr lang="en-US" sz="2400" dirty="0">
                <a:solidFill>
                  <a:schemeClr val="bg1"/>
                </a:solidFill>
              </a:rPr>
              <a:t> Course Instructor: </a:t>
            </a:r>
            <a:r>
              <a:rPr lang="en-US" sz="2400" b="1" dirty="0">
                <a:solidFill>
                  <a:schemeClr val="bg1"/>
                </a:solidFill>
              </a:rPr>
              <a:t>AMIR IMAM     </a:t>
            </a:r>
            <a:endParaRPr lang="en-US" b="1" dirty="0">
              <a:solidFill>
                <a:schemeClr val="bg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8A0FDA9F-B3DB-4073-B98C-FD2A778BBBB0}"/>
              </a:ext>
            </a:extLst>
          </p:cNvPr>
          <p:cNvSpPr/>
          <p:nvPr/>
        </p:nvSpPr>
        <p:spPr>
          <a:xfrm>
            <a:off x="3196127" y="4736694"/>
            <a:ext cx="8995873" cy="739241"/>
          </a:xfrm>
          <a:prstGeom prst="rect">
            <a:avLst/>
          </a:prstGeom>
        </p:spPr>
        <p:txBody>
          <a:bodyPr wrap="square">
            <a:spAutoFit/>
          </a:bodyPr>
          <a:lstStyle/>
          <a:p>
            <a:pPr lvl="0">
              <a:lnSpc>
                <a:spcPct val="150000"/>
              </a:lnSpc>
            </a:pPr>
            <a:r>
              <a:rPr lang="en-US" sz="3200" dirty="0">
                <a:solidFill>
                  <a:schemeClr val="accent6">
                    <a:lumMod val="40000"/>
                    <a:lumOff val="60000"/>
                  </a:schemeClr>
                </a:solidFill>
              </a:rPr>
              <a:t>CH02: SCRUM &amp; KANBAN</a:t>
            </a:r>
          </a:p>
        </p:txBody>
      </p:sp>
      <p:pic>
        <p:nvPicPr>
          <p:cNvPr id="4" name="Picture 3" descr="A close up of a sign&#10;&#10;Description automatically generated">
            <a:extLst>
              <a:ext uri="{FF2B5EF4-FFF2-40B4-BE49-F238E27FC236}">
                <a16:creationId xmlns:a16="http://schemas.microsoft.com/office/drawing/2014/main" id="{32AC893C-A3A0-43A0-0B0D-A3421BAB3EFE}"/>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3056" y="730720"/>
            <a:ext cx="1835898" cy="19506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71807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r>
              <a:rPr lang="en-US" b="1" dirty="0"/>
              <a:t>The SCRUM Team</a:t>
            </a:r>
          </a:p>
        </p:txBody>
      </p:sp>
      <p:pic>
        <p:nvPicPr>
          <p:cNvPr id="10" name="Picture 9" descr="A close up of a sign&#10;&#10;Description automatically generated">
            <a:extLst>
              <a:ext uri="{FF2B5EF4-FFF2-40B4-BE49-F238E27FC236}">
                <a16:creationId xmlns:a16="http://schemas.microsoft.com/office/drawing/2014/main" id="{2227C256-9AEF-E8AD-F0B4-B5D51BFA10B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3074" name="Picture 2" descr="The key Scrum roles">
            <a:extLst>
              <a:ext uri="{FF2B5EF4-FFF2-40B4-BE49-F238E27FC236}">
                <a16:creationId xmlns:a16="http://schemas.microsoft.com/office/drawing/2014/main" id="{EF3419A8-5B24-1DFA-3775-CE376B9B17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3" t="17859" r="2699" b="11853"/>
          <a:stretch/>
        </p:blipFill>
        <p:spPr bwMode="auto">
          <a:xfrm>
            <a:off x="4178270" y="1855694"/>
            <a:ext cx="3567953" cy="3146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94DB79-F4EA-8B14-0B64-5B6FF7C67768}"/>
              </a:ext>
            </a:extLst>
          </p:cNvPr>
          <p:cNvSpPr txBox="1"/>
          <p:nvPr/>
        </p:nvSpPr>
        <p:spPr>
          <a:xfrm>
            <a:off x="3176867" y="969200"/>
            <a:ext cx="5838265" cy="646331"/>
          </a:xfrm>
          <a:custGeom>
            <a:avLst/>
            <a:gdLst>
              <a:gd name="connsiteX0" fmla="*/ 0 w 5838265"/>
              <a:gd name="connsiteY0" fmla="*/ 0 h 646331"/>
              <a:gd name="connsiteX1" fmla="*/ 525444 w 5838265"/>
              <a:gd name="connsiteY1" fmla="*/ 0 h 646331"/>
              <a:gd name="connsiteX2" fmla="*/ 1167653 w 5838265"/>
              <a:gd name="connsiteY2" fmla="*/ 0 h 646331"/>
              <a:gd name="connsiteX3" fmla="*/ 1576332 w 5838265"/>
              <a:gd name="connsiteY3" fmla="*/ 0 h 646331"/>
              <a:gd name="connsiteX4" fmla="*/ 1985010 w 5838265"/>
              <a:gd name="connsiteY4" fmla="*/ 0 h 646331"/>
              <a:gd name="connsiteX5" fmla="*/ 2393689 w 5838265"/>
              <a:gd name="connsiteY5" fmla="*/ 0 h 646331"/>
              <a:gd name="connsiteX6" fmla="*/ 3035898 w 5838265"/>
              <a:gd name="connsiteY6" fmla="*/ 0 h 646331"/>
              <a:gd name="connsiteX7" fmla="*/ 3561342 w 5838265"/>
              <a:gd name="connsiteY7" fmla="*/ 0 h 646331"/>
              <a:gd name="connsiteX8" fmla="*/ 4145168 w 5838265"/>
              <a:gd name="connsiteY8" fmla="*/ 0 h 646331"/>
              <a:gd name="connsiteX9" fmla="*/ 4845760 w 5838265"/>
              <a:gd name="connsiteY9" fmla="*/ 0 h 646331"/>
              <a:gd name="connsiteX10" fmla="*/ 5838265 w 5838265"/>
              <a:gd name="connsiteY10" fmla="*/ 0 h 646331"/>
              <a:gd name="connsiteX11" fmla="*/ 5838265 w 5838265"/>
              <a:gd name="connsiteY11" fmla="*/ 336092 h 646331"/>
              <a:gd name="connsiteX12" fmla="*/ 5838265 w 5838265"/>
              <a:gd name="connsiteY12" fmla="*/ 646331 h 646331"/>
              <a:gd name="connsiteX13" fmla="*/ 5429586 w 5838265"/>
              <a:gd name="connsiteY13" fmla="*/ 646331 h 646331"/>
              <a:gd name="connsiteX14" fmla="*/ 4962525 w 5838265"/>
              <a:gd name="connsiteY14" fmla="*/ 646331 h 646331"/>
              <a:gd name="connsiteX15" fmla="*/ 4495464 w 5838265"/>
              <a:gd name="connsiteY15" fmla="*/ 646331 h 646331"/>
              <a:gd name="connsiteX16" fmla="*/ 3911638 w 5838265"/>
              <a:gd name="connsiteY16" fmla="*/ 646331 h 646331"/>
              <a:gd name="connsiteX17" fmla="*/ 3386194 w 5838265"/>
              <a:gd name="connsiteY17" fmla="*/ 646331 h 646331"/>
              <a:gd name="connsiteX18" fmla="*/ 2919132 w 5838265"/>
              <a:gd name="connsiteY18" fmla="*/ 646331 h 646331"/>
              <a:gd name="connsiteX19" fmla="*/ 2452071 w 5838265"/>
              <a:gd name="connsiteY19" fmla="*/ 646331 h 646331"/>
              <a:gd name="connsiteX20" fmla="*/ 2043393 w 5838265"/>
              <a:gd name="connsiteY20" fmla="*/ 646331 h 646331"/>
              <a:gd name="connsiteX21" fmla="*/ 1342801 w 5838265"/>
              <a:gd name="connsiteY21" fmla="*/ 646331 h 646331"/>
              <a:gd name="connsiteX22" fmla="*/ 700592 w 5838265"/>
              <a:gd name="connsiteY22" fmla="*/ 646331 h 646331"/>
              <a:gd name="connsiteX23" fmla="*/ 0 w 5838265"/>
              <a:gd name="connsiteY23" fmla="*/ 646331 h 646331"/>
              <a:gd name="connsiteX24" fmla="*/ 0 w 5838265"/>
              <a:gd name="connsiteY24" fmla="*/ 329629 h 646331"/>
              <a:gd name="connsiteX25" fmla="*/ 0 w 5838265"/>
              <a:gd name="connsiteY2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38265" h="646331" fill="none" extrusionOk="0">
                <a:moveTo>
                  <a:pt x="0" y="0"/>
                </a:moveTo>
                <a:cubicBezTo>
                  <a:pt x="235814" y="-28050"/>
                  <a:pt x="266099" y="3386"/>
                  <a:pt x="525444" y="0"/>
                </a:cubicBezTo>
                <a:cubicBezTo>
                  <a:pt x="784789" y="-3386"/>
                  <a:pt x="1014933" y="163"/>
                  <a:pt x="1167653" y="0"/>
                </a:cubicBezTo>
                <a:cubicBezTo>
                  <a:pt x="1320373" y="-163"/>
                  <a:pt x="1391053" y="40368"/>
                  <a:pt x="1576332" y="0"/>
                </a:cubicBezTo>
                <a:cubicBezTo>
                  <a:pt x="1761611" y="-40368"/>
                  <a:pt x="1858326" y="17025"/>
                  <a:pt x="1985010" y="0"/>
                </a:cubicBezTo>
                <a:cubicBezTo>
                  <a:pt x="2111694" y="-17025"/>
                  <a:pt x="2286910" y="6262"/>
                  <a:pt x="2393689" y="0"/>
                </a:cubicBezTo>
                <a:cubicBezTo>
                  <a:pt x="2500468" y="-6262"/>
                  <a:pt x="2809902" y="71501"/>
                  <a:pt x="3035898" y="0"/>
                </a:cubicBezTo>
                <a:cubicBezTo>
                  <a:pt x="3261894" y="-71501"/>
                  <a:pt x="3445431" y="55162"/>
                  <a:pt x="3561342" y="0"/>
                </a:cubicBezTo>
                <a:cubicBezTo>
                  <a:pt x="3677253" y="-55162"/>
                  <a:pt x="3855600" y="65544"/>
                  <a:pt x="4145168" y="0"/>
                </a:cubicBezTo>
                <a:cubicBezTo>
                  <a:pt x="4434736" y="-65544"/>
                  <a:pt x="4536434" y="56932"/>
                  <a:pt x="4845760" y="0"/>
                </a:cubicBezTo>
                <a:cubicBezTo>
                  <a:pt x="5155086" y="-56932"/>
                  <a:pt x="5357604" y="24284"/>
                  <a:pt x="5838265" y="0"/>
                </a:cubicBezTo>
                <a:cubicBezTo>
                  <a:pt x="5845828" y="162754"/>
                  <a:pt x="5828922" y="265193"/>
                  <a:pt x="5838265" y="336092"/>
                </a:cubicBezTo>
                <a:cubicBezTo>
                  <a:pt x="5847608" y="406991"/>
                  <a:pt x="5820868" y="522410"/>
                  <a:pt x="5838265" y="646331"/>
                </a:cubicBezTo>
                <a:cubicBezTo>
                  <a:pt x="5663560" y="680331"/>
                  <a:pt x="5584478" y="626919"/>
                  <a:pt x="5429586" y="646331"/>
                </a:cubicBezTo>
                <a:cubicBezTo>
                  <a:pt x="5274694" y="665743"/>
                  <a:pt x="5131069" y="627008"/>
                  <a:pt x="4962525" y="646331"/>
                </a:cubicBezTo>
                <a:cubicBezTo>
                  <a:pt x="4793981" y="665654"/>
                  <a:pt x="4715282" y="608085"/>
                  <a:pt x="4495464" y="646331"/>
                </a:cubicBezTo>
                <a:cubicBezTo>
                  <a:pt x="4275646" y="684577"/>
                  <a:pt x="4148902" y="623930"/>
                  <a:pt x="3911638" y="646331"/>
                </a:cubicBezTo>
                <a:cubicBezTo>
                  <a:pt x="3674374" y="668732"/>
                  <a:pt x="3575903" y="638585"/>
                  <a:pt x="3386194" y="646331"/>
                </a:cubicBezTo>
                <a:cubicBezTo>
                  <a:pt x="3196485" y="654077"/>
                  <a:pt x="3048890" y="612449"/>
                  <a:pt x="2919132" y="646331"/>
                </a:cubicBezTo>
                <a:cubicBezTo>
                  <a:pt x="2789374" y="680213"/>
                  <a:pt x="2660146" y="604387"/>
                  <a:pt x="2452071" y="646331"/>
                </a:cubicBezTo>
                <a:cubicBezTo>
                  <a:pt x="2243996" y="688275"/>
                  <a:pt x="2224140" y="632647"/>
                  <a:pt x="2043393" y="646331"/>
                </a:cubicBezTo>
                <a:cubicBezTo>
                  <a:pt x="1862646" y="660015"/>
                  <a:pt x="1658284" y="633036"/>
                  <a:pt x="1342801" y="646331"/>
                </a:cubicBezTo>
                <a:cubicBezTo>
                  <a:pt x="1027318" y="659626"/>
                  <a:pt x="963674" y="613445"/>
                  <a:pt x="700592" y="646331"/>
                </a:cubicBezTo>
                <a:cubicBezTo>
                  <a:pt x="437510" y="679217"/>
                  <a:pt x="221894" y="641178"/>
                  <a:pt x="0" y="646331"/>
                </a:cubicBezTo>
                <a:cubicBezTo>
                  <a:pt x="-7219" y="553653"/>
                  <a:pt x="17046" y="398746"/>
                  <a:pt x="0" y="329629"/>
                </a:cubicBezTo>
                <a:cubicBezTo>
                  <a:pt x="-17046" y="260512"/>
                  <a:pt x="23747" y="110893"/>
                  <a:pt x="0" y="0"/>
                </a:cubicBezTo>
                <a:close/>
              </a:path>
              <a:path w="5838265" h="646331" stroke="0" extrusionOk="0">
                <a:moveTo>
                  <a:pt x="0" y="0"/>
                </a:moveTo>
                <a:cubicBezTo>
                  <a:pt x="149930" y="-5874"/>
                  <a:pt x="386548" y="13555"/>
                  <a:pt x="525444" y="0"/>
                </a:cubicBezTo>
                <a:cubicBezTo>
                  <a:pt x="664340" y="-13555"/>
                  <a:pt x="888085" y="3542"/>
                  <a:pt x="1167653" y="0"/>
                </a:cubicBezTo>
                <a:cubicBezTo>
                  <a:pt x="1447221" y="-3542"/>
                  <a:pt x="1660467" y="24654"/>
                  <a:pt x="1868245" y="0"/>
                </a:cubicBezTo>
                <a:cubicBezTo>
                  <a:pt x="2076023" y="-24654"/>
                  <a:pt x="2247208" y="11107"/>
                  <a:pt x="2393689" y="0"/>
                </a:cubicBezTo>
                <a:cubicBezTo>
                  <a:pt x="2540170" y="-11107"/>
                  <a:pt x="2776235" y="69624"/>
                  <a:pt x="3094280" y="0"/>
                </a:cubicBezTo>
                <a:cubicBezTo>
                  <a:pt x="3412325" y="-69624"/>
                  <a:pt x="3513849" y="58334"/>
                  <a:pt x="3619724" y="0"/>
                </a:cubicBezTo>
                <a:cubicBezTo>
                  <a:pt x="3725599" y="-58334"/>
                  <a:pt x="4064019" y="22977"/>
                  <a:pt x="4203551" y="0"/>
                </a:cubicBezTo>
                <a:cubicBezTo>
                  <a:pt x="4343083" y="-22977"/>
                  <a:pt x="4615711" y="66872"/>
                  <a:pt x="4845760" y="0"/>
                </a:cubicBezTo>
                <a:cubicBezTo>
                  <a:pt x="5075809" y="-66872"/>
                  <a:pt x="5581424" y="83139"/>
                  <a:pt x="5838265" y="0"/>
                </a:cubicBezTo>
                <a:cubicBezTo>
                  <a:pt x="5855274" y="107080"/>
                  <a:pt x="5806990" y="155800"/>
                  <a:pt x="5838265" y="310239"/>
                </a:cubicBezTo>
                <a:cubicBezTo>
                  <a:pt x="5869540" y="464678"/>
                  <a:pt x="5825399" y="505980"/>
                  <a:pt x="5838265" y="646331"/>
                </a:cubicBezTo>
                <a:cubicBezTo>
                  <a:pt x="5638529" y="685413"/>
                  <a:pt x="5500041" y="585487"/>
                  <a:pt x="5254439" y="646331"/>
                </a:cubicBezTo>
                <a:cubicBezTo>
                  <a:pt x="5008837" y="707175"/>
                  <a:pt x="4924850" y="600832"/>
                  <a:pt x="4787377" y="646331"/>
                </a:cubicBezTo>
                <a:cubicBezTo>
                  <a:pt x="4649904" y="691830"/>
                  <a:pt x="4493646" y="596157"/>
                  <a:pt x="4320316" y="646331"/>
                </a:cubicBezTo>
                <a:cubicBezTo>
                  <a:pt x="4146986" y="696505"/>
                  <a:pt x="3978304" y="621423"/>
                  <a:pt x="3736490" y="646331"/>
                </a:cubicBezTo>
                <a:cubicBezTo>
                  <a:pt x="3494676" y="671239"/>
                  <a:pt x="3531743" y="638316"/>
                  <a:pt x="3327811" y="646331"/>
                </a:cubicBezTo>
                <a:cubicBezTo>
                  <a:pt x="3123879" y="654346"/>
                  <a:pt x="2894797" y="563079"/>
                  <a:pt x="2627219" y="646331"/>
                </a:cubicBezTo>
                <a:cubicBezTo>
                  <a:pt x="2359641" y="729583"/>
                  <a:pt x="2230899" y="578163"/>
                  <a:pt x="1926627" y="646331"/>
                </a:cubicBezTo>
                <a:cubicBezTo>
                  <a:pt x="1622355" y="714499"/>
                  <a:pt x="1538751" y="615885"/>
                  <a:pt x="1342801" y="646331"/>
                </a:cubicBezTo>
                <a:cubicBezTo>
                  <a:pt x="1146851" y="676777"/>
                  <a:pt x="1044296" y="606889"/>
                  <a:pt x="934122" y="646331"/>
                </a:cubicBezTo>
                <a:cubicBezTo>
                  <a:pt x="823948" y="685773"/>
                  <a:pt x="268666" y="592740"/>
                  <a:pt x="0" y="646331"/>
                </a:cubicBezTo>
                <a:cubicBezTo>
                  <a:pt x="-12174" y="555864"/>
                  <a:pt x="22144" y="378532"/>
                  <a:pt x="0" y="310239"/>
                </a:cubicBezTo>
                <a:cubicBezTo>
                  <a:pt x="-22144" y="241946"/>
                  <a:pt x="11098" y="92268"/>
                  <a:pt x="0" y="0"/>
                </a:cubicBezTo>
                <a:close/>
              </a:path>
            </a:pathLst>
          </a:custGeom>
          <a:solidFill>
            <a:srgbClr val="FFE3DB"/>
          </a:solidFill>
          <a:ln>
            <a:solidFill>
              <a:schemeClr val="tx1"/>
            </a:solidFill>
            <a:extLst>
              <a:ext uri="{C807C97D-BFC1-408E-A445-0C87EB9F89A2}">
                <ask:lineSketchStyleProps xmlns:ask="http://schemas.microsoft.com/office/drawing/2018/sketchyshapes" sd="139682991">
                  <a:prstGeom prst="rect">
                    <a:avLst/>
                  </a:prstGeom>
                  <ask:type>
                    <ask:lineSketchScribble/>
                  </ask:type>
                </ask:lineSketchStyleProps>
              </a:ext>
            </a:extLst>
          </a:ln>
        </p:spPr>
        <p:txBody>
          <a:bodyPr wrap="square">
            <a:spAutoFit/>
          </a:bodyPr>
          <a:lstStyle/>
          <a:p>
            <a:r>
              <a:rPr lang="en-US" sz="1800" b="0" i="0" dirty="0">
                <a:solidFill>
                  <a:srgbClr val="374C57"/>
                </a:solidFill>
                <a:effectLst/>
                <a:latin typeface="clearsans"/>
              </a:rPr>
              <a:t>Holds the vision for the product and prioritizes the product backlog</a:t>
            </a:r>
            <a:endParaRPr lang="en-US" dirty="0"/>
          </a:p>
        </p:txBody>
      </p:sp>
      <p:sp>
        <p:nvSpPr>
          <p:cNvPr id="6" name="TextBox 5">
            <a:extLst>
              <a:ext uri="{FF2B5EF4-FFF2-40B4-BE49-F238E27FC236}">
                <a16:creationId xmlns:a16="http://schemas.microsoft.com/office/drawing/2014/main" id="{CC613567-3D31-15D6-7EBD-8EBD602B75FE}"/>
              </a:ext>
            </a:extLst>
          </p:cNvPr>
          <p:cNvSpPr txBox="1"/>
          <p:nvPr/>
        </p:nvSpPr>
        <p:spPr>
          <a:xfrm>
            <a:off x="6695068" y="5024939"/>
            <a:ext cx="4994910" cy="369332"/>
          </a:xfrm>
          <a:custGeom>
            <a:avLst/>
            <a:gdLst>
              <a:gd name="connsiteX0" fmla="*/ 0 w 4994910"/>
              <a:gd name="connsiteY0" fmla="*/ 0 h 369332"/>
              <a:gd name="connsiteX1" fmla="*/ 405143 w 4994910"/>
              <a:gd name="connsiteY1" fmla="*/ 0 h 369332"/>
              <a:gd name="connsiteX2" fmla="*/ 910184 w 4994910"/>
              <a:gd name="connsiteY2" fmla="*/ 0 h 369332"/>
              <a:gd name="connsiteX3" fmla="*/ 1315326 w 4994910"/>
              <a:gd name="connsiteY3" fmla="*/ 0 h 369332"/>
              <a:gd name="connsiteX4" fmla="*/ 1870316 w 4994910"/>
              <a:gd name="connsiteY4" fmla="*/ 0 h 369332"/>
              <a:gd name="connsiteX5" fmla="*/ 2325408 w 4994910"/>
              <a:gd name="connsiteY5" fmla="*/ 0 h 369332"/>
              <a:gd name="connsiteX6" fmla="*/ 2880398 w 4994910"/>
              <a:gd name="connsiteY6" fmla="*/ 0 h 369332"/>
              <a:gd name="connsiteX7" fmla="*/ 3285541 w 4994910"/>
              <a:gd name="connsiteY7" fmla="*/ 0 h 369332"/>
              <a:gd name="connsiteX8" fmla="*/ 3790582 w 4994910"/>
              <a:gd name="connsiteY8" fmla="*/ 0 h 369332"/>
              <a:gd name="connsiteX9" fmla="*/ 4295623 w 4994910"/>
              <a:gd name="connsiteY9" fmla="*/ 0 h 369332"/>
              <a:gd name="connsiteX10" fmla="*/ 4994910 w 4994910"/>
              <a:gd name="connsiteY10" fmla="*/ 0 h 369332"/>
              <a:gd name="connsiteX11" fmla="*/ 4994910 w 4994910"/>
              <a:gd name="connsiteY11" fmla="*/ 369332 h 369332"/>
              <a:gd name="connsiteX12" fmla="*/ 4439920 w 4994910"/>
              <a:gd name="connsiteY12" fmla="*/ 369332 h 369332"/>
              <a:gd name="connsiteX13" fmla="*/ 3934879 w 4994910"/>
              <a:gd name="connsiteY13" fmla="*/ 369332 h 369332"/>
              <a:gd name="connsiteX14" fmla="*/ 3429838 w 4994910"/>
              <a:gd name="connsiteY14" fmla="*/ 369332 h 369332"/>
              <a:gd name="connsiteX15" fmla="*/ 3024696 w 4994910"/>
              <a:gd name="connsiteY15" fmla="*/ 369332 h 369332"/>
              <a:gd name="connsiteX16" fmla="*/ 2369807 w 4994910"/>
              <a:gd name="connsiteY16" fmla="*/ 369332 h 369332"/>
              <a:gd name="connsiteX17" fmla="*/ 1814817 w 4994910"/>
              <a:gd name="connsiteY17" fmla="*/ 369332 h 369332"/>
              <a:gd name="connsiteX18" fmla="*/ 1409675 w 4994910"/>
              <a:gd name="connsiteY18" fmla="*/ 369332 h 369332"/>
              <a:gd name="connsiteX19" fmla="*/ 754786 w 4994910"/>
              <a:gd name="connsiteY19" fmla="*/ 369332 h 369332"/>
              <a:gd name="connsiteX20" fmla="*/ 0 w 4994910"/>
              <a:gd name="connsiteY20" fmla="*/ 369332 h 369332"/>
              <a:gd name="connsiteX21" fmla="*/ 0 w 4994910"/>
              <a:gd name="connsiteY21"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4910" h="369332" fill="none" extrusionOk="0">
                <a:moveTo>
                  <a:pt x="0" y="0"/>
                </a:moveTo>
                <a:cubicBezTo>
                  <a:pt x="200950" y="-21294"/>
                  <a:pt x="222635" y="12351"/>
                  <a:pt x="405143" y="0"/>
                </a:cubicBezTo>
                <a:cubicBezTo>
                  <a:pt x="587651" y="-12351"/>
                  <a:pt x="777217" y="43548"/>
                  <a:pt x="910184" y="0"/>
                </a:cubicBezTo>
                <a:cubicBezTo>
                  <a:pt x="1043151" y="-43548"/>
                  <a:pt x="1157200" y="34114"/>
                  <a:pt x="1315326" y="0"/>
                </a:cubicBezTo>
                <a:cubicBezTo>
                  <a:pt x="1473452" y="-34114"/>
                  <a:pt x="1643685" y="43"/>
                  <a:pt x="1870316" y="0"/>
                </a:cubicBezTo>
                <a:cubicBezTo>
                  <a:pt x="2096947" y="-43"/>
                  <a:pt x="2100135" y="6513"/>
                  <a:pt x="2325408" y="0"/>
                </a:cubicBezTo>
                <a:cubicBezTo>
                  <a:pt x="2550681" y="-6513"/>
                  <a:pt x="2694182" y="23904"/>
                  <a:pt x="2880398" y="0"/>
                </a:cubicBezTo>
                <a:cubicBezTo>
                  <a:pt x="3066614" y="-23904"/>
                  <a:pt x="3168446" y="5848"/>
                  <a:pt x="3285541" y="0"/>
                </a:cubicBezTo>
                <a:cubicBezTo>
                  <a:pt x="3402636" y="-5848"/>
                  <a:pt x="3674733" y="4264"/>
                  <a:pt x="3790582" y="0"/>
                </a:cubicBezTo>
                <a:cubicBezTo>
                  <a:pt x="3906431" y="-4264"/>
                  <a:pt x="4120844" y="15485"/>
                  <a:pt x="4295623" y="0"/>
                </a:cubicBezTo>
                <a:cubicBezTo>
                  <a:pt x="4470402" y="-15485"/>
                  <a:pt x="4665057" y="19392"/>
                  <a:pt x="4994910" y="0"/>
                </a:cubicBezTo>
                <a:cubicBezTo>
                  <a:pt x="5036957" y="93072"/>
                  <a:pt x="4964945" y="289277"/>
                  <a:pt x="4994910" y="369332"/>
                </a:cubicBezTo>
                <a:cubicBezTo>
                  <a:pt x="4774222" y="428040"/>
                  <a:pt x="4595610" y="356390"/>
                  <a:pt x="4439920" y="369332"/>
                </a:cubicBezTo>
                <a:cubicBezTo>
                  <a:pt x="4284230" y="382274"/>
                  <a:pt x="4091128" y="354221"/>
                  <a:pt x="3934879" y="369332"/>
                </a:cubicBezTo>
                <a:cubicBezTo>
                  <a:pt x="3778630" y="384443"/>
                  <a:pt x="3593726" y="357887"/>
                  <a:pt x="3429838" y="369332"/>
                </a:cubicBezTo>
                <a:cubicBezTo>
                  <a:pt x="3265950" y="380777"/>
                  <a:pt x="3182000" y="356177"/>
                  <a:pt x="3024696" y="369332"/>
                </a:cubicBezTo>
                <a:cubicBezTo>
                  <a:pt x="2867392" y="382487"/>
                  <a:pt x="2656595" y="300145"/>
                  <a:pt x="2369807" y="369332"/>
                </a:cubicBezTo>
                <a:cubicBezTo>
                  <a:pt x="2083019" y="438519"/>
                  <a:pt x="1992090" y="313646"/>
                  <a:pt x="1814817" y="369332"/>
                </a:cubicBezTo>
                <a:cubicBezTo>
                  <a:pt x="1637544" y="425018"/>
                  <a:pt x="1582751" y="361437"/>
                  <a:pt x="1409675" y="369332"/>
                </a:cubicBezTo>
                <a:cubicBezTo>
                  <a:pt x="1236599" y="377227"/>
                  <a:pt x="896527" y="361468"/>
                  <a:pt x="754786" y="369332"/>
                </a:cubicBezTo>
                <a:cubicBezTo>
                  <a:pt x="613045" y="377196"/>
                  <a:pt x="342231" y="296794"/>
                  <a:pt x="0" y="369332"/>
                </a:cubicBezTo>
                <a:cubicBezTo>
                  <a:pt x="-17027" y="189586"/>
                  <a:pt x="439" y="152621"/>
                  <a:pt x="0" y="0"/>
                </a:cubicBezTo>
                <a:close/>
              </a:path>
              <a:path w="4994910" h="369332" stroke="0" extrusionOk="0">
                <a:moveTo>
                  <a:pt x="0" y="0"/>
                </a:moveTo>
                <a:cubicBezTo>
                  <a:pt x="188792" y="-2067"/>
                  <a:pt x="311709" y="25248"/>
                  <a:pt x="505041" y="0"/>
                </a:cubicBezTo>
                <a:cubicBezTo>
                  <a:pt x="698373" y="-25248"/>
                  <a:pt x="806079" y="12098"/>
                  <a:pt x="910184" y="0"/>
                </a:cubicBezTo>
                <a:cubicBezTo>
                  <a:pt x="1014289" y="-12098"/>
                  <a:pt x="1246050" y="40631"/>
                  <a:pt x="1415225" y="0"/>
                </a:cubicBezTo>
                <a:cubicBezTo>
                  <a:pt x="1584400" y="-40631"/>
                  <a:pt x="1721252" y="44267"/>
                  <a:pt x="1820367" y="0"/>
                </a:cubicBezTo>
                <a:cubicBezTo>
                  <a:pt x="1919482" y="-44267"/>
                  <a:pt x="2209930" y="30690"/>
                  <a:pt x="2475255" y="0"/>
                </a:cubicBezTo>
                <a:cubicBezTo>
                  <a:pt x="2740580" y="-30690"/>
                  <a:pt x="2803048" y="29221"/>
                  <a:pt x="2980296" y="0"/>
                </a:cubicBezTo>
                <a:cubicBezTo>
                  <a:pt x="3157544" y="-29221"/>
                  <a:pt x="3296274" y="42031"/>
                  <a:pt x="3435388" y="0"/>
                </a:cubicBezTo>
                <a:cubicBezTo>
                  <a:pt x="3574502" y="-42031"/>
                  <a:pt x="3838024" y="58786"/>
                  <a:pt x="3940429" y="0"/>
                </a:cubicBezTo>
                <a:cubicBezTo>
                  <a:pt x="4042834" y="-58786"/>
                  <a:pt x="4214587" y="19540"/>
                  <a:pt x="4395521" y="0"/>
                </a:cubicBezTo>
                <a:cubicBezTo>
                  <a:pt x="4576455" y="-19540"/>
                  <a:pt x="4848206" y="68170"/>
                  <a:pt x="4994910" y="0"/>
                </a:cubicBezTo>
                <a:cubicBezTo>
                  <a:pt x="5013951" y="163121"/>
                  <a:pt x="4953513" y="252599"/>
                  <a:pt x="4994910" y="369332"/>
                </a:cubicBezTo>
                <a:cubicBezTo>
                  <a:pt x="4810324" y="371070"/>
                  <a:pt x="4655375" y="333596"/>
                  <a:pt x="4489869" y="369332"/>
                </a:cubicBezTo>
                <a:cubicBezTo>
                  <a:pt x="4324363" y="405068"/>
                  <a:pt x="4073646" y="305048"/>
                  <a:pt x="3884930" y="369332"/>
                </a:cubicBezTo>
                <a:cubicBezTo>
                  <a:pt x="3696214" y="433616"/>
                  <a:pt x="3374900" y="349566"/>
                  <a:pt x="3230042" y="369332"/>
                </a:cubicBezTo>
                <a:cubicBezTo>
                  <a:pt x="3085184" y="389098"/>
                  <a:pt x="2899141" y="345046"/>
                  <a:pt x="2774950" y="369332"/>
                </a:cubicBezTo>
                <a:cubicBezTo>
                  <a:pt x="2650759" y="393618"/>
                  <a:pt x="2482346" y="354528"/>
                  <a:pt x="2269909" y="369332"/>
                </a:cubicBezTo>
                <a:cubicBezTo>
                  <a:pt x="2057472" y="384136"/>
                  <a:pt x="1792839" y="312717"/>
                  <a:pt x="1664970" y="369332"/>
                </a:cubicBezTo>
                <a:cubicBezTo>
                  <a:pt x="1537101" y="425947"/>
                  <a:pt x="1337620" y="328745"/>
                  <a:pt x="1159929" y="369332"/>
                </a:cubicBezTo>
                <a:cubicBezTo>
                  <a:pt x="982238" y="409919"/>
                  <a:pt x="868119" y="356675"/>
                  <a:pt x="604939" y="369332"/>
                </a:cubicBezTo>
                <a:cubicBezTo>
                  <a:pt x="341759" y="381989"/>
                  <a:pt x="262030" y="324153"/>
                  <a:pt x="0" y="369332"/>
                </a:cubicBezTo>
                <a:cubicBezTo>
                  <a:pt x="-9402" y="236141"/>
                  <a:pt x="26933" y="169361"/>
                  <a:pt x="0" y="0"/>
                </a:cubicBezTo>
                <a:close/>
              </a:path>
            </a:pathLst>
          </a:custGeom>
          <a:solidFill>
            <a:srgbClr val="D5F4E7"/>
          </a:solidFill>
          <a:ln>
            <a:solidFill>
              <a:schemeClr val="tx1"/>
            </a:solidFill>
            <a:extLst>
              <a:ext uri="{C807C97D-BFC1-408E-A445-0C87EB9F89A2}">
                <ask:lineSketchStyleProps xmlns:ask="http://schemas.microsoft.com/office/drawing/2018/sketchyshapes" sd="2300350384">
                  <a:prstGeom prst="rect">
                    <a:avLst/>
                  </a:prstGeom>
                  <ask:type>
                    <ask:lineSketchScribble/>
                  </ask:type>
                </ask:lineSketchStyleProps>
              </a:ext>
            </a:extLst>
          </a:ln>
        </p:spPr>
        <p:txBody>
          <a:bodyPr wrap="square">
            <a:spAutoFit/>
          </a:bodyPr>
          <a:lstStyle/>
          <a:p>
            <a:r>
              <a:rPr lang="en-US" sz="1800" b="0" i="0" dirty="0">
                <a:solidFill>
                  <a:srgbClr val="374C57"/>
                </a:solidFill>
                <a:effectLst/>
                <a:latin typeface="clearsans"/>
              </a:rPr>
              <a:t>Helps the team best use scrum to build the product</a:t>
            </a:r>
            <a:endParaRPr lang="en-US" dirty="0"/>
          </a:p>
        </p:txBody>
      </p:sp>
      <p:sp>
        <p:nvSpPr>
          <p:cNvPr id="9" name="TextBox 8">
            <a:extLst>
              <a:ext uri="{FF2B5EF4-FFF2-40B4-BE49-F238E27FC236}">
                <a16:creationId xmlns:a16="http://schemas.microsoft.com/office/drawing/2014/main" id="{3DFE2966-D082-595E-497F-8745085CCF4F}"/>
              </a:ext>
            </a:extLst>
          </p:cNvPr>
          <p:cNvSpPr txBox="1"/>
          <p:nvPr/>
        </p:nvSpPr>
        <p:spPr>
          <a:xfrm>
            <a:off x="705299" y="5002305"/>
            <a:ext cx="4791635" cy="923330"/>
          </a:xfrm>
          <a:custGeom>
            <a:avLst/>
            <a:gdLst>
              <a:gd name="connsiteX0" fmla="*/ 0 w 4791635"/>
              <a:gd name="connsiteY0" fmla="*/ 0 h 923330"/>
              <a:gd name="connsiteX1" fmla="*/ 455205 w 4791635"/>
              <a:gd name="connsiteY1" fmla="*/ 0 h 923330"/>
              <a:gd name="connsiteX2" fmla="*/ 1149992 w 4791635"/>
              <a:gd name="connsiteY2" fmla="*/ 0 h 923330"/>
              <a:gd name="connsiteX3" fmla="*/ 1844779 w 4791635"/>
              <a:gd name="connsiteY3" fmla="*/ 0 h 923330"/>
              <a:gd name="connsiteX4" fmla="*/ 2347901 w 4791635"/>
              <a:gd name="connsiteY4" fmla="*/ 0 h 923330"/>
              <a:gd name="connsiteX5" fmla="*/ 2946856 w 4791635"/>
              <a:gd name="connsiteY5" fmla="*/ 0 h 923330"/>
              <a:gd name="connsiteX6" fmla="*/ 3449977 w 4791635"/>
              <a:gd name="connsiteY6" fmla="*/ 0 h 923330"/>
              <a:gd name="connsiteX7" fmla="*/ 3953099 w 4791635"/>
              <a:gd name="connsiteY7" fmla="*/ 0 h 923330"/>
              <a:gd name="connsiteX8" fmla="*/ 4791635 w 4791635"/>
              <a:gd name="connsiteY8" fmla="*/ 0 h 923330"/>
              <a:gd name="connsiteX9" fmla="*/ 4791635 w 4791635"/>
              <a:gd name="connsiteY9" fmla="*/ 480132 h 923330"/>
              <a:gd name="connsiteX10" fmla="*/ 4791635 w 4791635"/>
              <a:gd name="connsiteY10" fmla="*/ 923330 h 923330"/>
              <a:gd name="connsiteX11" fmla="*/ 4192681 w 4791635"/>
              <a:gd name="connsiteY11" fmla="*/ 923330 h 923330"/>
              <a:gd name="connsiteX12" fmla="*/ 3689559 w 4791635"/>
              <a:gd name="connsiteY12" fmla="*/ 923330 h 923330"/>
              <a:gd name="connsiteX13" fmla="*/ 2994772 w 4791635"/>
              <a:gd name="connsiteY13" fmla="*/ 923330 h 923330"/>
              <a:gd name="connsiteX14" fmla="*/ 2299985 w 4791635"/>
              <a:gd name="connsiteY14" fmla="*/ 923330 h 923330"/>
              <a:gd name="connsiteX15" fmla="*/ 1605198 w 4791635"/>
              <a:gd name="connsiteY15" fmla="*/ 923330 h 923330"/>
              <a:gd name="connsiteX16" fmla="*/ 1054160 w 4791635"/>
              <a:gd name="connsiteY16" fmla="*/ 923330 h 923330"/>
              <a:gd name="connsiteX17" fmla="*/ 0 w 4791635"/>
              <a:gd name="connsiteY17" fmla="*/ 923330 h 923330"/>
              <a:gd name="connsiteX18" fmla="*/ 0 w 4791635"/>
              <a:gd name="connsiteY18" fmla="*/ 470898 h 923330"/>
              <a:gd name="connsiteX19" fmla="*/ 0 w 4791635"/>
              <a:gd name="connsiteY19"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91635" h="923330" fill="none" extrusionOk="0">
                <a:moveTo>
                  <a:pt x="0" y="0"/>
                </a:moveTo>
                <a:cubicBezTo>
                  <a:pt x="117180" y="-49426"/>
                  <a:pt x="323812" y="13864"/>
                  <a:pt x="455205" y="0"/>
                </a:cubicBezTo>
                <a:cubicBezTo>
                  <a:pt x="586599" y="-13864"/>
                  <a:pt x="954473" y="34116"/>
                  <a:pt x="1149992" y="0"/>
                </a:cubicBezTo>
                <a:cubicBezTo>
                  <a:pt x="1345511" y="-34116"/>
                  <a:pt x="1592704" y="68407"/>
                  <a:pt x="1844779" y="0"/>
                </a:cubicBezTo>
                <a:cubicBezTo>
                  <a:pt x="2096854" y="-68407"/>
                  <a:pt x="2112036" y="46009"/>
                  <a:pt x="2347901" y="0"/>
                </a:cubicBezTo>
                <a:cubicBezTo>
                  <a:pt x="2583766" y="-46009"/>
                  <a:pt x="2762992" y="41109"/>
                  <a:pt x="2946856" y="0"/>
                </a:cubicBezTo>
                <a:cubicBezTo>
                  <a:pt x="3130720" y="-41109"/>
                  <a:pt x="3303411" y="26999"/>
                  <a:pt x="3449977" y="0"/>
                </a:cubicBezTo>
                <a:cubicBezTo>
                  <a:pt x="3596543" y="-26999"/>
                  <a:pt x="3841683" y="27847"/>
                  <a:pt x="3953099" y="0"/>
                </a:cubicBezTo>
                <a:cubicBezTo>
                  <a:pt x="4064515" y="-27847"/>
                  <a:pt x="4513172" y="38658"/>
                  <a:pt x="4791635" y="0"/>
                </a:cubicBezTo>
                <a:cubicBezTo>
                  <a:pt x="4819576" y="110679"/>
                  <a:pt x="4781258" y="285371"/>
                  <a:pt x="4791635" y="480132"/>
                </a:cubicBezTo>
                <a:cubicBezTo>
                  <a:pt x="4802012" y="674893"/>
                  <a:pt x="4767374" y="747909"/>
                  <a:pt x="4791635" y="923330"/>
                </a:cubicBezTo>
                <a:cubicBezTo>
                  <a:pt x="4575231" y="944247"/>
                  <a:pt x="4452548" y="909385"/>
                  <a:pt x="4192681" y="923330"/>
                </a:cubicBezTo>
                <a:cubicBezTo>
                  <a:pt x="3932814" y="937275"/>
                  <a:pt x="3888774" y="891449"/>
                  <a:pt x="3689559" y="923330"/>
                </a:cubicBezTo>
                <a:cubicBezTo>
                  <a:pt x="3490344" y="955211"/>
                  <a:pt x="3233578" y="870959"/>
                  <a:pt x="2994772" y="923330"/>
                </a:cubicBezTo>
                <a:cubicBezTo>
                  <a:pt x="2755966" y="975701"/>
                  <a:pt x="2456550" y="913591"/>
                  <a:pt x="2299985" y="923330"/>
                </a:cubicBezTo>
                <a:cubicBezTo>
                  <a:pt x="2143420" y="933069"/>
                  <a:pt x="1746899" y="876968"/>
                  <a:pt x="1605198" y="923330"/>
                </a:cubicBezTo>
                <a:cubicBezTo>
                  <a:pt x="1463497" y="969692"/>
                  <a:pt x="1240041" y="872476"/>
                  <a:pt x="1054160" y="923330"/>
                </a:cubicBezTo>
                <a:cubicBezTo>
                  <a:pt x="868279" y="974184"/>
                  <a:pt x="481476" y="866683"/>
                  <a:pt x="0" y="923330"/>
                </a:cubicBezTo>
                <a:cubicBezTo>
                  <a:pt x="-9183" y="755806"/>
                  <a:pt x="11465" y="623383"/>
                  <a:pt x="0" y="470898"/>
                </a:cubicBezTo>
                <a:cubicBezTo>
                  <a:pt x="-11465" y="318413"/>
                  <a:pt x="2374" y="120126"/>
                  <a:pt x="0" y="0"/>
                </a:cubicBezTo>
                <a:close/>
              </a:path>
              <a:path w="4791635" h="923330" stroke="0" extrusionOk="0">
                <a:moveTo>
                  <a:pt x="0" y="0"/>
                </a:moveTo>
                <a:cubicBezTo>
                  <a:pt x="188813" y="-28394"/>
                  <a:pt x="243097" y="35429"/>
                  <a:pt x="455205" y="0"/>
                </a:cubicBezTo>
                <a:cubicBezTo>
                  <a:pt x="667314" y="-35429"/>
                  <a:pt x="901455" y="17539"/>
                  <a:pt x="1149992" y="0"/>
                </a:cubicBezTo>
                <a:cubicBezTo>
                  <a:pt x="1398529" y="-17539"/>
                  <a:pt x="1453676" y="20560"/>
                  <a:pt x="1653114" y="0"/>
                </a:cubicBezTo>
                <a:cubicBezTo>
                  <a:pt x="1852552" y="-20560"/>
                  <a:pt x="1949986" y="25477"/>
                  <a:pt x="2156236" y="0"/>
                </a:cubicBezTo>
                <a:cubicBezTo>
                  <a:pt x="2362486" y="-25477"/>
                  <a:pt x="2466634" y="49018"/>
                  <a:pt x="2755190" y="0"/>
                </a:cubicBezTo>
                <a:cubicBezTo>
                  <a:pt x="3043746" y="-49018"/>
                  <a:pt x="3150384" y="53684"/>
                  <a:pt x="3449977" y="0"/>
                </a:cubicBezTo>
                <a:cubicBezTo>
                  <a:pt x="3749570" y="-53684"/>
                  <a:pt x="3817675" y="19570"/>
                  <a:pt x="4144764" y="0"/>
                </a:cubicBezTo>
                <a:cubicBezTo>
                  <a:pt x="4471853" y="-19570"/>
                  <a:pt x="4487706" y="46386"/>
                  <a:pt x="4791635" y="0"/>
                </a:cubicBezTo>
                <a:cubicBezTo>
                  <a:pt x="4842000" y="225154"/>
                  <a:pt x="4758491" y="311116"/>
                  <a:pt x="4791635" y="452432"/>
                </a:cubicBezTo>
                <a:cubicBezTo>
                  <a:pt x="4824779" y="593748"/>
                  <a:pt x="4789348" y="692149"/>
                  <a:pt x="4791635" y="923330"/>
                </a:cubicBezTo>
                <a:cubicBezTo>
                  <a:pt x="4463794" y="927975"/>
                  <a:pt x="4283135" y="899053"/>
                  <a:pt x="4096848" y="923330"/>
                </a:cubicBezTo>
                <a:cubicBezTo>
                  <a:pt x="3910561" y="947607"/>
                  <a:pt x="3776510" y="896765"/>
                  <a:pt x="3497894" y="923330"/>
                </a:cubicBezTo>
                <a:cubicBezTo>
                  <a:pt x="3219278" y="949895"/>
                  <a:pt x="2993588" y="911218"/>
                  <a:pt x="2851023" y="923330"/>
                </a:cubicBezTo>
                <a:cubicBezTo>
                  <a:pt x="2708458" y="935442"/>
                  <a:pt x="2528800" y="913123"/>
                  <a:pt x="2299985" y="923330"/>
                </a:cubicBezTo>
                <a:cubicBezTo>
                  <a:pt x="2071170" y="933537"/>
                  <a:pt x="1918938" y="891302"/>
                  <a:pt x="1701030" y="923330"/>
                </a:cubicBezTo>
                <a:cubicBezTo>
                  <a:pt x="1483123" y="955358"/>
                  <a:pt x="1395546" y="874606"/>
                  <a:pt x="1197909" y="923330"/>
                </a:cubicBezTo>
                <a:cubicBezTo>
                  <a:pt x="1000272" y="972054"/>
                  <a:pt x="794801" y="890767"/>
                  <a:pt x="646871" y="923330"/>
                </a:cubicBezTo>
                <a:cubicBezTo>
                  <a:pt x="498941" y="955893"/>
                  <a:pt x="195008" y="858804"/>
                  <a:pt x="0" y="923330"/>
                </a:cubicBezTo>
                <a:cubicBezTo>
                  <a:pt x="-42454" y="786433"/>
                  <a:pt x="46623" y="583534"/>
                  <a:pt x="0" y="489365"/>
                </a:cubicBezTo>
                <a:cubicBezTo>
                  <a:pt x="-46623" y="395197"/>
                  <a:pt x="8303" y="189882"/>
                  <a:pt x="0" y="0"/>
                </a:cubicBezTo>
                <a:close/>
              </a:path>
            </a:pathLst>
          </a:custGeom>
          <a:solidFill>
            <a:srgbClr val="F9DDF0"/>
          </a:solidFill>
          <a:ln>
            <a:solidFill>
              <a:schemeClr val="tx1"/>
            </a:solidFill>
            <a:extLst>
              <a:ext uri="{C807C97D-BFC1-408E-A445-0C87EB9F89A2}">
                <ask:lineSketchStyleProps xmlns:ask="http://schemas.microsoft.com/office/drawing/2018/sketchyshapes" sd="2751322668">
                  <a:prstGeom prst="rect">
                    <a:avLst/>
                  </a:prstGeom>
                  <ask:type>
                    <ask:lineSketchScribble/>
                  </ask:type>
                </ask:lineSketchStyleProps>
              </a:ext>
            </a:extLst>
          </a:ln>
        </p:spPr>
        <p:txBody>
          <a:bodyPr wrap="square">
            <a:spAutoFit/>
          </a:bodyPr>
          <a:lstStyle/>
          <a:p>
            <a:r>
              <a:rPr lang="en-US" sz="1800" b="0" i="0" dirty="0">
                <a:solidFill>
                  <a:srgbClr val="374C57"/>
                </a:solidFill>
                <a:effectLst/>
                <a:latin typeface="clearsans"/>
              </a:rPr>
              <a:t>On a scrum team, a </a:t>
            </a:r>
            <a:r>
              <a:rPr lang="en-US" sz="1800" b="1" i="0" dirty="0">
                <a:solidFill>
                  <a:srgbClr val="374C57"/>
                </a:solidFill>
                <a:effectLst/>
                <a:latin typeface="clearsans"/>
              </a:rPr>
              <a:t>developer</a:t>
            </a:r>
            <a:r>
              <a:rPr lang="en-US" sz="1800" b="0" i="0" dirty="0">
                <a:solidFill>
                  <a:srgbClr val="374C57"/>
                </a:solidFill>
                <a:effectLst/>
                <a:latin typeface="clearsans"/>
              </a:rPr>
              <a:t> is anyone on the team that is delivering work, including those team members </a:t>
            </a:r>
            <a:r>
              <a:rPr lang="en-US" sz="1800" b="0" i="0" u="none" strike="noStrike" dirty="0">
                <a:solidFill>
                  <a:srgbClr val="374C57"/>
                </a:solidFill>
                <a:effectLst/>
                <a:latin typeface="clearsans"/>
              </a:rPr>
              <a:t>outside of software development</a:t>
            </a:r>
            <a:endParaRPr lang="en-US" dirty="0"/>
          </a:p>
        </p:txBody>
      </p:sp>
      <p:sp>
        <p:nvSpPr>
          <p:cNvPr id="2" name="Arrow: Curved Up 1">
            <a:extLst>
              <a:ext uri="{FF2B5EF4-FFF2-40B4-BE49-F238E27FC236}">
                <a16:creationId xmlns:a16="http://schemas.microsoft.com/office/drawing/2014/main" id="{603A3303-FCFD-507F-6C7C-9DD3635EB807}"/>
              </a:ext>
            </a:extLst>
          </p:cNvPr>
          <p:cNvSpPr/>
          <p:nvPr/>
        </p:nvSpPr>
        <p:spPr>
          <a:xfrm rot="17984484">
            <a:off x="7131323" y="2057263"/>
            <a:ext cx="1273777" cy="789757"/>
          </a:xfrm>
          <a:prstGeom prst="curvedUpArrow">
            <a:avLst/>
          </a:prstGeom>
          <a:solidFill>
            <a:srgbClr val="FFE3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Up 4">
            <a:extLst>
              <a:ext uri="{FF2B5EF4-FFF2-40B4-BE49-F238E27FC236}">
                <a16:creationId xmlns:a16="http://schemas.microsoft.com/office/drawing/2014/main" id="{71F11018-6ED6-6789-8EA0-467082DF9491}"/>
              </a:ext>
            </a:extLst>
          </p:cNvPr>
          <p:cNvSpPr/>
          <p:nvPr/>
        </p:nvSpPr>
        <p:spPr>
          <a:xfrm rot="7975865">
            <a:off x="2860578" y="3637017"/>
            <a:ext cx="1273777" cy="789757"/>
          </a:xfrm>
          <a:prstGeom prst="curvedUpArrow">
            <a:avLst/>
          </a:prstGeom>
          <a:solidFill>
            <a:srgbClr val="F9DD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1F346A74-01AA-CB28-2094-7A08EDCB2F5D}"/>
              </a:ext>
            </a:extLst>
          </p:cNvPr>
          <p:cNvSpPr/>
          <p:nvPr/>
        </p:nvSpPr>
        <p:spPr>
          <a:xfrm rot="19334575">
            <a:off x="8041972" y="3536079"/>
            <a:ext cx="731520" cy="1216152"/>
          </a:xfrm>
          <a:prstGeom prst="curvedLeftArrow">
            <a:avLst/>
          </a:prstGeom>
          <a:solidFill>
            <a:srgbClr val="D5F4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8444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2" grpId="0" animBg="1"/>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2227C256-9AEF-E8AD-F0B4-B5D51BFA10B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1026" name="Picture 2" descr="What is Scrum Team">
            <a:extLst>
              <a:ext uri="{FF2B5EF4-FFF2-40B4-BE49-F238E27FC236}">
                <a16:creationId xmlns:a16="http://schemas.microsoft.com/office/drawing/2014/main" id="{8C72CAC9-4663-2B89-B2D3-F89BE976B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15" y="350800"/>
            <a:ext cx="7695500" cy="615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225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2227C256-9AEF-E8AD-F0B4-B5D51BFA10B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2" name="Picture 2" descr="Image preview">
            <a:extLst>
              <a:ext uri="{FF2B5EF4-FFF2-40B4-BE49-F238E27FC236}">
                <a16:creationId xmlns:a16="http://schemas.microsoft.com/office/drawing/2014/main" id="{B36AB877-6E78-0C7C-998F-A0461D9D84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16"/>
          <a:stretch/>
        </p:blipFill>
        <p:spPr bwMode="auto">
          <a:xfrm>
            <a:off x="2286000" y="956345"/>
            <a:ext cx="7620000" cy="517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61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13800" dirty="0"/>
              <a:t>ACTIVITY ?</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5" name="TextBox 4">
            <a:extLst>
              <a:ext uri="{FF2B5EF4-FFF2-40B4-BE49-F238E27FC236}">
                <a16:creationId xmlns:a16="http://schemas.microsoft.com/office/drawing/2014/main" id="{C325569D-6CB7-FFC1-A40E-217C62D887B0}"/>
              </a:ext>
            </a:extLst>
          </p:cNvPr>
          <p:cNvSpPr txBox="1"/>
          <p:nvPr/>
        </p:nvSpPr>
        <p:spPr>
          <a:xfrm>
            <a:off x="373061" y="3867035"/>
            <a:ext cx="11661819" cy="1569660"/>
          </a:xfrm>
          <a:prstGeom prst="rect">
            <a:avLst/>
          </a:prstGeom>
          <a:noFill/>
        </p:spPr>
        <p:txBody>
          <a:bodyPr wrap="square">
            <a:spAutoFit/>
          </a:bodyPr>
          <a:lstStyle/>
          <a:p>
            <a:pPr marL="114300"/>
            <a:r>
              <a:rPr lang="en-US" sz="2400" b="1" dirty="0">
                <a:solidFill>
                  <a:schemeClr val="bg1">
                    <a:lumMod val="10000"/>
                  </a:schemeClr>
                </a:solidFill>
                <a:latin typeface="sofia-pro"/>
              </a:rPr>
              <a:t>Details:</a:t>
            </a:r>
          </a:p>
          <a:p>
            <a:pPr marL="114300"/>
            <a:r>
              <a:rPr lang="en-US" sz="2400" b="0" i="0" dirty="0">
                <a:solidFill>
                  <a:srgbClr val="374151"/>
                </a:solidFill>
                <a:effectLst/>
                <a:latin typeface="Söhne"/>
              </a:rPr>
              <a:t>To create a picturesque landscape that includes mountains, water streams, house(s), trees, the sun, clouds, eagles, etc. Use simple and creative representations to convey the elements of the scene without getting into too much detail.</a:t>
            </a:r>
            <a:endParaRPr lang="en-US" sz="2400" dirty="0">
              <a:solidFill>
                <a:schemeClr val="bg1">
                  <a:lumMod val="10000"/>
                </a:schemeClr>
              </a:solidFill>
              <a:latin typeface="sofia-pro"/>
            </a:endParaRPr>
          </a:p>
        </p:txBody>
      </p:sp>
    </p:spTree>
    <p:extLst>
      <p:ext uri="{BB962C8B-B14F-4D97-AF65-F5344CB8AC3E}">
        <p14:creationId xmlns:p14="http://schemas.microsoft.com/office/powerpoint/2010/main" val="290391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2.22222E-6 L 0 -0.19977 " pathEditMode="relative" rAng="0" ptsTypes="AA">
                                      <p:cBhvr>
                                        <p:cTn id="6" dur="2000" fill="hold"/>
                                        <p:tgtEl>
                                          <p:spTgt spid="3"/>
                                        </p:tgtEl>
                                        <p:attrNameLst>
                                          <p:attrName>ppt_x</p:attrName>
                                          <p:attrName>ppt_y</p:attrName>
                                        </p:attrNameLst>
                                      </p:cBhvr>
                                      <p:rCtr x="0" y="-100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landscape with a road and trees and sun&#10;&#10;Description automatically generated">
            <a:extLst>
              <a:ext uri="{FF2B5EF4-FFF2-40B4-BE49-F238E27FC236}">
                <a16:creationId xmlns:a16="http://schemas.microsoft.com/office/drawing/2014/main" id="{8CEABD0B-5190-914B-C474-05D10F9D4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 y="0"/>
            <a:ext cx="12296775" cy="6879116"/>
          </a:xfrm>
          <a:prstGeom prst="rect">
            <a:avLst/>
          </a:prstGeom>
        </p:spPr>
      </p:pic>
      <p:pic>
        <p:nvPicPr>
          <p:cNvPr id="4" name="Picture 3" descr="A close up of a sign&#10;&#10;Description automatically generated">
            <a:hlinkClick r:id="rId4"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459160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6" name="Picture 5" descr="A cartoon of houses in a snowy landscape&#10;&#10;Description automatically generated">
            <a:extLst>
              <a:ext uri="{FF2B5EF4-FFF2-40B4-BE49-F238E27FC236}">
                <a16:creationId xmlns:a16="http://schemas.microsoft.com/office/drawing/2014/main" id="{AEC23CC9-489C-73CD-EFD3-E65C5FEBB6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369146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5" name="Picture 4" descr="A cartoon of a playground&#10;&#10;Description automatically generated">
            <a:extLst>
              <a:ext uri="{FF2B5EF4-FFF2-40B4-BE49-F238E27FC236}">
                <a16:creationId xmlns:a16="http://schemas.microsoft.com/office/drawing/2014/main" id="{17B89A04-DAE9-E725-E990-816C2C241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714" y="0"/>
            <a:ext cx="9142571" cy="6858000"/>
          </a:xfrm>
          <a:prstGeom prst="rect">
            <a:avLst/>
          </a:prstGeom>
        </p:spPr>
      </p:pic>
    </p:spTree>
    <p:extLst>
      <p:ext uri="{BB962C8B-B14F-4D97-AF65-F5344CB8AC3E}">
        <p14:creationId xmlns:p14="http://schemas.microsoft.com/office/powerpoint/2010/main" val="185853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94" name="Group 1093">
            <a:extLst>
              <a:ext uri="{FF2B5EF4-FFF2-40B4-BE49-F238E27FC236}">
                <a16:creationId xmlns:a16="http://schemas.microsoft.com/office/drawing/2014/main" id="{D7D0C636-4487-3714-9F75-297141C54767}"/>
              </a:ext>
            </a:extLst>
          </p:cNvPr>
          <p:cNvGrpSpPr/>
          <p:nvPr/>
        </p:nvGrpSpPr>
        <p:grpSpPr>
          <a:xfrm>
            <a:off x="10976936" y="3390069"/>
            <a:ext cx="1161378" cy="1041445"/>
            <a:chOff x="2135186" y="3733800"/>
            <a:chExt cx="2922018" cy="2620267"/>
          </a:xfrm>
        </p:grpSpPr>
        <p:pic>
          <p:nvPicPr>
            <p:cNvPr id="1095" name="Picture 1094" descr="A silhouette of a tree&#10;&#10;Description automatically generated">
              <a:extLst>
                <a:ext uri="{FF2B5EF4-FFF2-40B4-BE49-F238E27FC236}">
                  <a16:creationId xmlns:a16="http://schemas.microsoft.com/office/drawing/2014/main" id="{BD4CEB0F-15B4-51FF-AEC7-E0BEF001AC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86" y="3733800"/>
              <a:ext cx="2259365" cy="2163907"/>
            </a:xfrm>
            <a:prstGeom prst="rect">
              <a:avLst/>
            </a:prstGeom>
          </p:spPr>
        </p:pic>
        <p:pic>
          <p:nvPicPr>
            <p:cNvPr id="1096" name="Picture 1095" descr="A silhouette of a tree&#10;&#10;Description automatically generated">
              <a:extLst>
                <a:ext uri="{FF2B5EF4-FFF2-40B4-BE49-F238E27FC236}">
                  <a16:creationId xmlns:a16="http://schemas.microsoft.com/office/drawing/2014/main" id="{9E91AB05-FF17-4EE5-D40F-155F46CE04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455760" y="4751109"/>
              <a:ext cx="1601444" cy="1602958"/>
            </a:xfrm>
            <a:prstGeom prst="rect">
              <a:avLst/>
            </a:prstGeom>
          </p:spPr>
        </p:pic>
        <p:pic>
          <p:nvPicPr>
            <p:cNvPr id="1097" name="Picture 1096" descr="A silhouette of a tree&#10;&#10;Description automatically generated">
              <a:extLst>
                <a:ext uri="{FF2B5EF4-FFF2-40B4-BE49-F238E27FC236}">
                  <a16:creationId xmlns:a16="http://schemas.microsoft.com/office/drawing/2014/main" id="{17E314E7-3E13-005A-2B38-4A6165FD9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6279" y="5379234"/>
              <a:ext cx="1006672" cy="964140"/>
            </a:xfrm>
            <a:prstGeom prst="rect">
              <a:avLst/>
            </a:prstGeom>
          </p:spPr>
        </p:pic>
        <p:pic>
          <p:nvPicPr>
            <p:cNvPr id="1098" name="Picture 1097" descr="A silhouette of a tree&#10;&#10;Description automatically generated">
              <a:extLst>
                <a:ext uri="{FF2B5EF4-FFF2-40B4-BE49-F238E27FC236}">
                  <a16:creationId xmlns:a16="http://schemas.microsoft.com/office/drawing/2014/main" id="{8A524C64-A9D8-B2FC-CB41-580072D5AD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0194" y="4439264"/>
              <a:ext cx="786194" cy="752977"/>
            </a:xfrm>
            <a:prstGeom prst="rect">
              <a:avLst/>
            </a:prstGeom>
          </p:spPr>
        </p:pic>
      </p:grpSp>
      <p:pic>
        <p:nvPicPr>
          <p:cNvPr id="1077" name="Picture 1076" descr="A blue and black background&#10;&#10;Description automatically generated">
            <a:extLst>
              <a:ext uri="{FF2B5EF4-FFF2-40B4-BE49-F238E27FC236}">
                <a16:creationId xmlns:a16="http://schemas.microsoft.com/office/drawing/2014/main" id="{F3B0EDD1-204F-104D-72A9-0C206D59CB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8965" y="1930965"/>
            <a:ext cx="7333969" cy="491442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345418AB-71A9-DACB-C5D3-95A7C5B6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713830" flipH="1">
            <a:off x="4906195" y="955636"/>
            <a:ext cx="1928504" cy="1052437"/>
          </a:xfrm>
          <a:prstGeom prst="rect">
            <a:avLst/>
          </a:prstGeom>
        </p:spPr>
      </p:pic>
      <p:pic>
        <p:nvPicPr>
          <p:cNvPr id="3" name="Picture 2">
            <a:extLst>
              <a:ext uri="{FF2B5EF4-FFF2-40B4-BE49-F238E27FC236}">
                <a16:creationId xmlns:a16="http://schemas.microsoft.com/office/drawing/2014/main" id="{80F2C486-9705-4AC3-72C9-F67309220F5B}"/>
              </a:ext>
            </a:extLst>
          </p:cNvPr>
          <p:cNvPicPr>
            <a:picLocks noChangeAspect="1"/>
          </p:cNvPicPr>
          <p:nvPr/>
        </p:nvPicPr>
        <p:blipFill>
          <a:blip r:embed="rId8" cstate="print">
            <a:lum bright="70000" contrast="-70000"/>
            <a:alphaModFix amt="20000"/>
            <a:extLst>
              <a:ext uri="{28A0092B-C50C-407E-A947-70E740481C1C}">
                <a14:useLocalDpi xmlns:a14="http://schemas.microsoft.com/office/drawing/2010/main" val="0"/>
              </a:ext>
            </a:extLst>
          </a:blip>
          <a:stretch>
            <a:fillRect/>
          </a:stretch>
        </p:blipFill>
        <p:spPr>
          <a:xfrm>
            <a:off x="4850986" y="2290970"/>
            <a:ext cx="3049077" cy="3239645"/>
          </a:xfrm>
          <a:prstGeom prst="rect">
            <a:avLst/>
          </a:prstGeom>
        </p:spPr>
      </p:pic>
      <p:sp>
        <p:nvSpPr>
          <p:cNvPr id="4" name="AutoShape 2" descr="agile misconceptions">
            <a:extLst>
              <a:ext uri="{FF2B5EF4-FFF2-40B4-BE49-F238E27FC236}">
                <a16:creationId xmlns:a16="http://schemas.microsoft.com/office/drawing/2014/main" id="{426E5473-5D74-05B3-1791-2E39B52224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B2188298-6053-CEB5-E7B4-A68AFF4F70C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black and white image of a mountain&#10;&#10;Description automatically generated">
            <a:extLst>
              <a:ext uri="{FF2B5EF4-FFF2-40B4-BE49-F238E27FC236}">
                <a16:creationId xmlns:a16="http://schemas.microsoft.com/office/drawing/2014/main" id="{7BEB07AB-EE16-6461-7D67-06E9C15ABC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176" y="223898"/>
            <a:ext cx="6135624" cy="2591772"/>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E7F8180E-CF62-6EBD-ADA7-53B0790E9D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42523" y="672803"/>
            <a:ext cx="2849477" cy="1424739"/>
          </a:xfrm>
          <a:prstGeom prst="rect">
            <a:avLst/>
          </a:prstGeom>
        </p:spPr>
      </p:pic>
      <p:pic>
        <p:nvPicPr>
          <p:cNvPr id="12" name="Picture 11" descr="A black and white image of a mountain&#10;&#10;Description automatically generated">
            <a:extLst>
              <a:ext uri="{FF2B5EF4-FFF2-40B4-BE49-F238E27FC236}">
                <a16:creationId xmlns:a16="http://schemas.microsoft.com/office/drawing/2014/main" id="{D30162E7-F498-A2D3-AD77-D4B8997632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206224" flipH="1">
            <a:off x="6197740" y="351075"/>
            <a:ext cx="3621024" cy="1987926"/>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119911DA-74DC-76B9-EDA3-8C41A98E5F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24512" y="492036"/>
            <a:ext cx="599984" cy="576548"/>
          </a:xfrm>
          <a:prstGeom prst="rect">
            <a:avLst/>
          </a:prstGeom>
        </p:spPr>
      </p:pic>
      <p:pic>
        <p:nvPicPr>
          <p:cNvPr id="26" name="Picture 25" descr="A tall tree with many branches&#10;&#10;Description automatically generated">
            <a:extLst>
              <a:ext uri="{FF2B5EF4-FFF2-40B4-BE49-F238E27FC236}">
                <a16:creationId xmlns:a16="http://schemas.microsoft.com/office/drawing/2014/main" id="{83C49574-2F75-1230-B975-C226D1FF785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87539" y="1627906"/>
            <a:ext cx="288894" cy="537216"/>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D5F5AD23-6206-F54C-C2E5-50DFBB388A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9746754" y="150656"/>
            <a:ext cx="1274111" cy="912431"/>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940D8060-90A3-41F1-64B9-DC01800B642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137997" flipH="1">
            <a:off x="7200406" y="200496"/>
            <a:ext cx="549705" cy="393661"/>
          </a:xfrm>
          <a:prstGeom prst="rect">
            <a:avLst/>
          </a:prstGeom>
        </p:spPr>
      </p:pic>
      <p:pic>
        <p:nvPicPr>
          <p:cNvPr id="29" name="Picture 28" descr="A tall tree with many branches&#10;&#10;Description automatically generated">
            <a:extLst>
              <a:ext uri="{FF2B5EF4-FFF2-40B4-BE49-F238E27FC236}">
                <a16:creationId xmlns:a16="http://schemas.microsoft.com/office/drawing/2014/main" id="{4F80F55B-BFE0-1D13-BDCE-6D564874BA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19590" y="1345038"/>
            <a:ext cx="288894" cy="537216"/>
          </a:xfrm>
          <a:prstGeom prst="rect">
            <a:avLst/>
          </a:prstGeom>
        </p:spPr>
      </p:pic>
      <p:pic>
        <p:nvPicPr>
          <p:cNvPr id="31" name="Picture 30" descr="A tall tree with many branches&#10;&#10;Description automatically generated">
            <a:extLst>
              <a:ext uri="{FF2B5EF4-FFF2-40B4-BE49-F238E27FC236}">
                <a16:creationId xmlns:a16="http://schemas.microsoft.com/office/drawing/2014/main" id="{5EFB47ED-76A0-B0BF-1956-94838439D9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903106" y="1213246"/>
            <a:ext cx="288894" cy="537216"/>
          </a:xfrm>
          <a:prstGeom prst="rect">
            <a:avLst/>
          </a:prstGeom>
        </p:spPr>
      </p:pic>
      <p:pic>
        <p:nvPicPr>
          <p:cNvPr id="32" name="Picture 31" descr="A tall tree with many branches&#10;&#10;Description automatically generated">
            <a:extLst>
              <a:ext uri="{FF2B5EF4-FFF2-40B4-BE49-F238E27FC236}">
                <a16:creationId xmlns:a16="http://schemas.microsoft.com/office/drawing/2014/main" id="{930A3F9D-25FE-E7A2-EEAF-69AA097A63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26849" y="1038647"/>
            <a:ext cx="164765" cy="306391"/>
          </a:xfrm>
          <a:prstGeom prst="rect">
            <a:avLst/>
          </a:prstGeom>
        </p:spPr>
      </p:pic>
      <p:pic>
        <p:nvPicPr>
          <p:cNvPr id="34" name="Picture 33" descr="A tall tree with many branches&#10;&#10;Description automatically generated">
            <a:extLst>
              <a:ext uri="{FF2B5EF4-FFF2-40B4-BE49-F238E27FC236}">
                <a16:creationId xmlns:a16="http://schemas.microsoft.com/office/drawing/2014/main" id="{99F13332-470A-4C50-A55D-9BBEF4FD33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52628" y="1231298"/>
            <a:ext cx="288894" cy="537216"/>
          </a:xfrm>
          <a:prstGeom prst="rect">
            <a:avLst/>
          </a:prstGeom>
        </p:spPr>
      </p:pic>
      <p:pic>
        <p:nvPicPr>
          <p:cNvPr id="35" name="Picture 34" descr="A tall tree with many branches&#10;&#10;Description automatically generated">
            <a:extLst>
              <a:ext uri="{FF2B5EF4-FFF2-40B4-BE49-F238E27FC236}">
                <a16:creationId xmlns:a16="http://schemas.microsoft.com/office/drawing/2014/main" id="{ECBC3CD4-CC50-DF8A-BAF0-FEE4E9F41B6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88567" y="1250456"/>
            <a:ext cx="164765" cy="306391"/>
          </a:xfrm>
          <a:prstGeom prst="rect">
            <a:avLst/>
          </a:prstGeom>
        </p:spPr>
      </p:pic>
      <p:pic>
        <p:nvPicPr>
          <p:cNvPr id="36" name="Picture 35" descr="A tall tree with many branches&#10;&#10;Description automatically generated">
            <a:extLst>
              <a:ext uri="{FF2B5EF4-FFF2-40B4-BE49-F238E27FC236}">
                <a16:creationId xmlns:a16="http://schemas.microsoft.com/office/drawing/2014/main" id="{3D46C8A9-222B-ECBE-F838-A3FD802F2F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36694" y="1527143"/>
            <a:ext cx="164765" cy="306391"/>
          </a:xfrm>
          <a:prstGeom prst="rect">
            <a:avLst/>
          </a:prstGeom>
        </p:spPr>
      </p:pic>
      <p:pic>
        <p:nvPicPr>
          <p:cNvPr id="37" name="Picture 36" descr="A tall tree with many branches&#10;&#10;Description automatically generated">
            <a:extLst>
              <a:ext uri="{FF2B5EF4-FFF2-40B4-BE49-F238E27FC236}">
                <a16:creationId xmlns:a16="http://schemas.microsoft.com/office/drawing/2014/main" id="{69E93ACA-C9F5-17E8-3E28-1874F2042F7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91614" y="1323952"/>
            <a:ext cx="548067" cy="1019164"/>
          </a:xfrm>
          <a:prstGeom prst="rect">
            <a:avLst/>
          </a:prstGeom>
        </p:spPr>
      </p:pic>
      <p:pic>
        <p:nvPicPr>
          <p:cNvPr id="38" name="Picture 37" descr="A tall tree with many branches&#10;&#10;Description automatically generated">
            <a:extLst>
              <a:ext uri="{FF2B5EF4-FFF2-40B4-BE49-F238E27FC236}">
                <a16:creationId xmlns:a16="http://schemas.microsoft.com/office/drawing/2014/main" id="{68A839F5-3AEF-1984-10F9-6817A9691BD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57383" y="1273561"/>
            <a:ext cx="548067" cy="1019164"/>
          </a:xfrm>
          <a:prstGeom prst="rect">
            <a:avLst/>
          </a:prstGeom>
        </p:spPr>
      </p:pic>
      <p:pic>
        <p:nvPicPr>
          <p:cNvPr id="39" name="Picture 38" descr="A tall tree with many branches&#10;&#10;Description automatically generated">
            <a:extLst>
              <a:ext uri="{FF2B5EF4-FFF2-40B4-BE49-F238E27FC236}">
                <a16:creationId xmlns:a16="http://schemas.microsoft.com/office/drawing/2014/main" id="{890F9991-385C-5D5E-128A-19667421F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07092" y="1038647"/>
            <a:ext cx="548067" cy="1019164"/>
          </a:xfrm>
          <a:prstGeom prst="rect">
            <a:avLst/>
          </a:prstGeom>
        </p:spPr>
      </p:pic>
      <p:pic>
        <p:nvPicPr>
          <p:cNvPr id="40" name="Picture 39" descr="A tall tree with many branches&#10;&#10;Description automatically generated">
            <a:extLst>
              <a:ext uri="{FF2B5EF4-FFF2-40B4-BE49-F238E27FC236}">
                <a16:creationId xmlns:a16="http://schemas.microsoft.com/office/drawing/2014/main" id="{6BF2BA1E-A4D9-F147-490E-5903095AEF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213766" y="1241173"/>
            <a:ext cx="771104" cy="1433916"/>
          </a:xfrm>
          <a:prstGeom prst="rect">
            <a:avLst/>
          </a:prstGeom>
        </p:spPr>
      </p:pic>
      <p:grpSp>
        <p:nvGrpSpPr>
          <p:cNvPr id="49" name="Group 48">
            <a:extLst>
              <a:ext uri="{FF2B5EF4-FFF2-40B4-BE49-F238E27FC236}">
                <a16:creationId xmlns:a16="http://schemas.microsoft.com/office/drawing/2014/main" id="{17391409-F3AC-D85E-25B2-DD963FD7A725}"/>
              </a:ext>
            </a:extLst>
          </p:cNvPr>
          <p:cNvGrpSpPr/>
          <p:nvPr/>
        </p:nvGrpSpPr>
        <p:grpSpPr>
          <a:xfrm>
            <a:off x="3911233" y="5054572"/>
            <a:ext cx="2809895" cy="1803428"/>
            <a:chOff x="2124760" y="4204753"/>
            <a:chExt cx="3371553" cy="2163907"/>
          </a:xfrm>
        </p:grpSpPr>
        <p:pic>
          <p:nvPicPr>
            <p:cNvPr id="24" name="Picture 23" descr="A silhouette of a tree&#10;&#10;Description automatically generated">
              <a:extLst>
                <a:ext uri="{FF2B5EF4-FFF2-40B4-BE49-F238E27FC236}">
                  <a16:creationId xmlns:a16="http://schemas.microsoft.com/office/drawing/2014/main" id="{E52C0453-EB27-502C-7D4F-E448F808DDB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124760" y="4204753"/>
              <a:ext cx="2259366" cy="2163907"/>
            </a:xfrm>
            <a:prstGeom prst="rect">
              <a:avLst/>
            </a:prstGeom>
          </p:spPr>
        </p:pic>
        <p:pic>
          <p:nvPicPr>
            <p:cNvPr id="41" name="Picture 40" descr="A silhouette of a tree&#10;&#10;Description automatically generated">
              <a:extLst>
                <a:ext uri="{FF2B5EF4-FFF2-40B4-BE49-F238E27FC236}">
                  <a16:creationId xmlns:a16="http://schemas.microsoft.com/office/drawing/2014/main" id="{68381E42-72D2-CD2C-C03D-87419A24041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3455760" y="4751109"/>
              <a:ext cx="1601444" cy="1602958"/>
            </a:xfrm>
            <a:prstGeom prst="rect">
              <a:avLst/>
            </a:prstGeom>
          </p:spPr>
        </p:pic>
        <p:pic>
          <p:nvPicPr>
            <p:cNvPr id="42" name="Picture 41" descr="A silhouette of a tree&#10;&#10;Description automatically generated">
              <a:extLst>
                <a:ext uri="{FF2B5EF4-FFF2-40B4-BE49-F238E27FC236}">
                  <a16:creationId xmlns:a16="http://schemas.microsoft.com/office/drawing/2014/main" id="{475311E3-B2B0-D73B-C5C8-46D0C51A457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35396" y="5156255"/>
              <a:ext cx="1006672" cy="964140"/>
            </a:xfrm>
            <a:prstGeom prst="rect">
              <a:avLst/>
            </a:prstGeom>
          </p:spPr>
        </p:pic>
        <p:pic>
          <p:nvPicPr>
            <p:cNvPr id="46" name="Picture 45" descr="A silhouette of a tree&#10;&#10;Description automatically generated">
              <a:extLst>
                <a:ext uri="{FF2B5EF4-FFF2-40B4-BE49-F238E27FC236}">
                  <a16:creationId xmlns:a16="http://schemas.microsoft.com/office/drawing/2014/main" id="{2C9A8C53-7F4A-761B-11AB-A7B9973971F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10119" y="4618445"/>
              <a:ext cx="786194" cy="752977"/>
            </a:xfrm>
            <a:prstGeom prst="rect">
              <a:avLst/>
            </a:prstGeom>
          </p:spPr>
        </p:pic>
      </p:grpSp>
      <p:pic>
        <p:nvPicPr>
          <p:cNvPr id="52" name="Picture 51" descr="A black background with a black square&#10;&#10;Description automatically generated with medium confidence">
            <a:extLst>
              <a:ext uri="{FF2B5EF4-FFF2-40B4-BE49-F238E27FC236}">
                <a16:creationId xmlns:a16="http://schemas.microsoft.com/office/drawing/2014/main" id="{A9AF7641-CFB0-9E35-F073-03D443B6350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flipH="1">
            <a:off x="11041" y="3581400"/>
            <a:ext cx="3069339" cy="2589383"/>
          </a:xfrm>
          <a:prstGeom prst="rect">
            <a:avLst/>
          </a:prstGeom>
        </p:spPr>
      </p:pic>
      <p:grpSp>
        <p:nvGrpSpPr>
          <p:cNvPr id="53" name="Group 52">
            <a:extLst>
              <a:ext uri="{FF2B5EF4-FFF2-40B4-BE49-F238E27FC236}">
                <a16:creationId xmlns:a16="http://schemas.microsoft.com/office/drawing/2014/main" id="{4D33B6F4-B4F3-623B-3A69-83DA9581BD84}"/>
              </a:ext>
            </a:extLst>
          </p:cNvPr>
          <p:cNvGrpSpPr/>
          <p:nvPr/>
        </p:nvGrpSpPr>
        <p:grpSpPr>
          <a:xfrm>
            <a:off x="166473" y="5955689"/>
            <a:ext cx="1030923" cy="902311"/>
            <a:chOff x="2135186" y="3733800"/>
            <a:chExt cx="3060087" cy="2678329"/>
          </a:xfrm>
        </p:grpSpPr>
        <p:pic>
          <p:nvPicPr>
            <p:cNvPr id="54" name="Picture 53" descr="A silhouette of a tree&#10;&#10;Description automatically generated">
              <a:extLst>
                <a:ext uri="{FF2B5EF4-FFF2-40B4-BE49-F238E27FC236}">
                  <a16:creationId xmlns:a16="http://schemas.microsoft.com/office/drawing/2014/main" id="{5C83BCEA-84C3-EC3C-E248-AB273157FAA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35186" y="3733800"/>
              <a:ext cx="2259365" cy="2163907"/>
            </a:xfrm>
            <a:prstGeom prst="rect">
              <a:avLst/>
            </a:prstGeom>
          </p:spPr>
        </p:pic>
        <p:pic>
          <p:nvPicPr>
            <p:cNvPr id="55" name="Picture 54" descr="A silhouette of a tree&#10;&#10;Description automatically generated">
              <a:extLst>
                <a:ext uri="{FF2B5EF4-FFF2-40B4-BE49-F238E27FC236}">
                  <a16:creationId xmlns:a16="http://schemas.microsoft.com/office/drawing/2014/main" id="{8CB48EDB-0354-6D30-3A65-EF817BEBEEE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flipH="1">
              <a:off x="3593829" y="4809171"/>
              <a:ext cx="1601444" cy="1602958"/>
            </a:xfrm>
            <a:prstGeom prst="rect">
              <a:avLst/>
            </a:prstGeom>
          </p:spPr>
        </p:pic>
        <p:pic>
          <p:nvPicPr>
            <p:cNvPr id="56" name="Picture 55" descr="A silhouette of a tree&#10;&#10;Description automatically generated">
              <a:extLst>
                <a:ext uri="{FF2B5EF4-FFF2-40B4-BE49-F238E27FC236}">
                  <a16:creationId xmlns:a16="http://schemas.microsoft.com/office/drawing/2014/main" id="{62054E4F-60E5-6CA1-37DB-A9AE07EE953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266279" y="5379234"/>
              <a:ext cx="1006672" cy="964140"/>
            </a:xfrm>
            <a:prstGeom prst="rect">
              <a:avLst/>
            </a:prstGeom>
          </p:spPr>
        </p:pic>
        <p:pic>
          <p:nvPicPr>
            <p:cNvPr id="57" name="Picture 56" descr="A silhouette of a tree&#10;&#10;Description automatically generated">
              <a:extLst>
                <a:ext uri="{FF2B5EF4-FFF2-40B4-BE49-F238E27FC236}">
                  <a16:creationId xmlns:a16="http://schemas.microsoft.com/office/drawing/2014/main" id="{67EF7D9D-F606-AE1E-698B-088F2B99DD3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260194" y="4439264"/>
              <a:ext cx="786194" cy="752977"/>
            </a:xfrm>
            <a:prstGeom prst="rect">
              <a:avLst/>
            </a:prstGeom>
          </p:spPr>
        </p:pic>
      </p:grpSp>
      <p:grpSp>
        <p:nvGrpSpPr>
          <p:cNvPr id="1036" name="Group 1035">
            <a:extLst>
              <a:ext uri="{FF2B5EF4-FFF2-40B4-BE49-F238E27FC236}">
                <a16:creationId xmlns:a16="http://schemas.microsoft.com/office/drawing/2014/main" id="{6BCA2DA0-2E94-6BF2-5AC9-BF9DDB3A5650}"/>
              </a:ext>
            </a:extLst>
          </p:cNvPr>
          <p:cNvGrpSpPr/>
          <p:nvPr/>
        </p:nvGrpSpPr>
        <p:grpSpPr>
          <a:xfrm>
            <a:off x="5270760" y="1922503"/>
            <a:ext cx="578497" cy="375328"/>
            <a:chOff x="5895747" y="3815594"/>
            <a:chExt cx="3988088" cy="2587467"/>
          </a:xfrm>
        </p:grpSpPr>
        <p:grpSp>
          <p:nvGrpSpPr>
            <p:cNvPr id="50" name="Group 49">
              <a:extLst>
                <a:ext uri="{FF2B5EF4-FFF2-40B4-BE49-F238E27FC236}">
                  <a16:creationId xmlns:a16="http://schemas.microsoft.com/office/drawing/2014/main" id="{489A2DF6-2752-5C6D-5E1A-92BBEC8527A4}"/>
                </a:ext>
              </a:extLst>
            </p:cNvPr>
            <p:cNvGrpSpPr/>
            <p:nvPr/>
          </p:nvGrpSpPr>
          <p:grpSpPr>
            <a:xfrm>
              <a:off x="5895747" y="3886200"/>
              <a:ext cx="2769430" cy="2516861"/>
              <a:chOff x="9411529" y="3103805"/>
              <a:chExt cx="2769430" cy="2516861"/>
            </a:xfrm>
          </p:grpSpPr>
          <p:pic>
            <p:nvPicPr>
              <p:cNvPr id="45" name="Picture 44" descr="A black background with a black square&#10;&#10;Description automatically generated with medium confidence">
                <a:extLst>
                  <a:ext uri="{FF2B5EF4-FFF2-40B4-BE49-F238E27FC236}">
                    <a16:creationId xmlns:a16="http://schemas.microsoft.com/office/drawing/2014/main" id="{F2674FEB-E859-7996-719C-5B3CB8F6081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28A924A5-F657-74A0-33EF-C284D864D0B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43" name="Picture 42" descr="A black background with a black square&#10;&#10;Description automatically generated with medium confidence">
                <a:extLst>
                  <a:ext uri="{FF2B5EF4-FFF2-40B4-BE49-F238E27FC236}">
                    <a16:creationId xmlns:a16="http://schemas.microsoft.com/office/drawing/2014/main" id="{E5FDF603-DE5F-C8D8-5B6F-E86118307D3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44" name="Picture 43" descr="A black background with a black square&#10;&#10;Description automatically generated with medium confidence">
                <a:extLst>
                  <a:ext uri="{FF2B5EF4-FFF2-40B4-BE49-F238E27FC236}">
                    <a16:creationId xmlns:a16="http://schemas.microsoft.com/office/drawing/2014/main" id="{1122C0F9-25C6-8578-2EA0-08BDF8C1E9A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grpSp>
          <p:nvGrpSpPr>
            <p:cNvPr id="58" name="Group 57">
              <a:extLst>
                <a:ext uri="{FF2B5EF4-FFF2-40B4-BE49-F238E27FC236}">
                  <a16:creationId xmlns:a16="http://schemas.microsoft.com/office/drawing/2014/main" id="{DF7439E5-F7D3-FB44-B057-54581F35A834}"/>
                </a:ext>
              </a:extLst>
            </p:cNvPr>
            <p:cNvGrpSpPr/>
            <p:nvPr/>
          </p:nvGrpSpPr>
          <p:grpSpPr>
            <a:xfrm>
              <a:off x="8423899" y="3815594"/>
              <a:ext cx="1344692" cy="1222058"/>
              <a:chOff x="9411529" y="3103805"/>
              <a:chExt cx="2769430" cy="2516861"/>
            </a:xfrm>
          </p:grpSpPr>
          <p:pic>
            <p:nvPicPr>
              <p:cNvPr id="59" name="Picture 58" descr="A black background with a black square&#10;&#10;Description automatically generated with medium confidence">
                <a:extLst>
                  <a:ext uri="{FF2B5EF4-FFF2-40B4-BE49-F238E27FC236}">
                    <a16:creationId xmlns:a16="http://schemas.microsoft.com/office/drawing/2014/main" id="{A57CE62E-67E1-DD5F-C3D0-9734A093E46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6995EBD-0BA6-79A7-5400-59C5F7A65734}"/>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61" name="Picture 60" descr="A black background with a black square&#10;&#10;Description automatically generated with medium confidence">
                <a:extLst>
                  <a:ext uri="{FF2B5EF4-FFF2-40B4-BE49-F238E27FC236}">
                    <a16:creationId xmlns:a16="http://schemas.microsoft.com/office/drawing/2014/main" id="{EE821C95-3B54-AB68-D60F-21D42C858A33}"/>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62" name="Picture 61" descr="A black background with a black square&#10;&#10;Description automatically generated with medium confidence">
                <a:extLst>
                  <a:ext uri="{FF2B5EF4-FFF2-40B4-BE49-F238E27FC236}">
                    <a16:creationId xmlns:a16="http://schemas.microsoft.com/office/drawing/2014/main" id="{A7CD8AE8-4969-07F0-86F2-96800DAA733D}"/>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pic>
          <p:nvPicPr>
            <p:cNvPr id="1029" name="Picture 1028" descr="A black background with a black square&#10;&#10;Description automatically generated with medium confidence">
              <a:extLst>
                <a:ext uri="{FF2B5EF4-FFF2-40B4-BE49-F238E27FC236}">
                  <a16:creationId xmlns:a16="http://schemas.microsoft.com/office/drawing/2014/main" id="{763EA505-B062-98E2-90D1-C612DA0FD8B5}"/>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flipH="1">
              <a:off x="8191856" y="4981468"/>
              <a:ext cx="1691979" cy="1349763"/>
            </a:xfrm>
            <a:prstGeom prst="rect">
              <a:avLst/>
            </a:prstGeom>
          </p:spPr>
        </p:pic>
      </p:grpSp>
      <p:grpSp>
        <p:nvGrpSpPr>
          <p:cNvPr id="1037" name="Group 1036">
            <a:extLst>
              <a:ext uri="{FF2B5EF4-FFF2-40B4-BE49-F238E27FC236}">
                <a16:creationId xmlns:a16="http://schemas.microsoft.com/office/drawing/2014/main" id="{EAC88B53-2840-9296-66CA-D5E48626DC63}"/>
              </a:ext>
            </a:extLst>
          </p:cNvPr>
          <p:cNvGrpSpPr/>
          <p:nvPr/>
        </p:nvGrpSpPr>
        <p:grpSpPr>
          <a:xfrm>
            <a:off x="7375380" y="2689409"/>
            <a:ext cx="1374673" cy="891886"/>
            <a:chOff x="5895747" y="3815594"/>
            <a:chExt cx="3988088" cy="2587467"/>
          </a:xfrm>
        </p:grpSpPr>
        <p:grpSp>
          <p:nvGrpSpPr>
            <p:cNvPr id="1038" name="Group 1037">
              <a:extLst>
                <a:ext uri="{FF2B5EF4-FFF2-40B4-BE49-F238E27FC236}">
                  <a16:creationId xmlns:a16="http://schemas.microsoft.com/office/drawing/2014/main" id="{871041DC-B46E-0738-C528-380D6D4ED3AD}"/>
                </a:ext>
              </a:extLst>
            </p:cNvPr>
            <p:cNvGrpSpPr/>
            <p:nvPr/>
          </p:nvGrpSpPr>
          <p:grpSpPr>
            <a:xfrm>
              <a:off x="5895747" y="3886200"/>
              <a:ext cx="2769430" cy="2516861"/>
              <a:chOff x="9411529" y="3103805"/>
              <a:chExt cx="2769430" cy="2516861"/>
            </a:xfrm>
          </p:grpSpPr>
          <p:pic>
            <p:nvPicPr>
              <p:cNvPr id="1045" name="Picture 1044" descr="A black background with a black square&#10;&#10;Description automatically generated with medium confidence">
                <a:extLst>
                  <a:ext uri="{FF2B5EF4-FFF2-40B4-BE49-F238E27FC236}">
                    <a16:creationId xmlns:a16="http://schemas.microsoft.com/office/drawing/2014/main" id="{CCDFFF6E-E61D-8B33-8A5C-2E720F0082E5}"/>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046" name="Picture 1045" descr="A black background with a black square&#10;&#10;Description automatically generated with medium confidence">
                <a:extLst>
                  <a:ext uri="{FF2B5EF4-FFF2-40B4-BE49-F238E27FC236}">
                    <a16:creationId xmlns:a16="http://schemas.microsoft.com/office/drawing/2014/main" id="{EA964D20-D27C-1B28-5F31-0D4CC9CFF04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047" name="Picture 1046" descr="A black background with a black square&#10;&#10;Description automatically generated with medium confidence">
                <a:extLst>
                  <a:ext uri="{FF2B5EF4-FFF2-40B4-BE49-F238E27FC236}">
                    <a16:creationId xmlns:a16="http://schemas.microsoft.com/office/drawing/2014/main" id="{4D882ACC-D515-E9E8-D162-EB9B9C263ADE}"/>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048" name="Picture 1047" descr="A black background with a black square&#10;&#10;Description automatically generated with medium confidence">
                <a:extLst>
                  <a:ext uri="{FF2B5EF4-FFF2-40B4-BE49-F238E27FC236}">
                    <a16:creationId xmlns:a16="http://schemas.microsoft.com/office/drawing/2014/main" id="{44959C2F-4B8A-5CF1-487F-10498EC2189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grpSp>
          <p:nvGrpSpPr>
            <p:cNvPr id="1039" name="Group 1038">
              <a:extLst>
                <a:ext uri="{FF2B5EF4-FFF2-40B4-BE49-F238E27FC236}">
                  <a16:creationId xmlns:a16="http://schemas.microsoft.com/office/drawing/2014/main" id="{10C0A761-1B5D-7751-D4D6-AC0209967E58}"/>
                </a:ext>
              </a:extLst>
            </p:cNvPr>
            <p:cNvGrpSpPr/>
            <p:nvPr/>
          </p:nvGrpSpPr>
          <p:grpSpPr>
            <a:xfrm>
              <a:off x="8423899" y="3815594"/>
              <a:ext cx="1344692" cy="1222058"/>
              <a:chOff x="9411529" y="3103805"/>
              <a:chExt cx="2769430" cy="2516861"/>
            </a:xfrm>
          </p:grpSpPr>
          <p:pic>
            <p:nvPicPr>
              <p:cNvPr id="1041" name="Picture 1040" descr="A black background with a black square&#10;&#10;Description automatically generated with medium confidence">
                <a:extLst>
                  <a:ext uri="{FF2B5EF4-FFF2-40B4-BE49-F238E27FC236}">
                    <a16:creationId xmlns:a16="http://schemas.microsoft.com/office/drawing/2014/main" id="{A2E27442-5E6E-5657-484A-5E8A2D2AAA8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042" name="Picture 1041" descr="A black background with a black square&#10;&#10;Description automatically generated with medium confidence">
                <a:extLst>
                  <a:ext uri="{FF2B5EF4-FFF2-40B4-BE49-F238E27FC236}">
                    <a16:creationId xmlns:a16="http://schemas.microsoft.com/office/drawing/2014/main" id="{F09A1543-1111-A259-C8D9-EA2BA3E84891}"/>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043" name="Picture 1042" descr="A black background with a black square&#10;&#10;Description automatically generated with medium confidence">
                <a:extLst>
                  <a:ext uri="{FF2B5EF4-FFF2-40B4-BE49-F238E27FC236}">
                    <a16:creationId xmlns:a16="http://schemas.microsoft.com/office/drawing/2014/main" id="{351AAA2E-9BF3-3BE4-9ACA-577D407B8B13}"/>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044" name="Picture 1043" descr="A black background with a black square&#10;&#10;Description automatically generated with medium confidence">
                <a:extLst>
                  <a:ext uri="{FF2B5EF4-FFF2-40B4-BE49-F238E27FC236}">
                    <a16:creationId xmlns:a16="http://schemas.microsoft.com/office/drawing/2014/main" id="{D89F1725-8693-A91F-35E6-9B9726290D40}"/>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pic>
          <p:nvPicPr>
            <p:cNvPr id="1040" name="Picture 1039" descr="A black background with a black square&#10;&#10;Description automatically generated with medium confidence">
              <a:extLst>
                <a:ext uri="{FF2B5EF4-FFF2-40B4-BE49-F238E27FC236}">
                  <a16:creationId xmlns:a16="http://schemas.microsoft.com/office/drawing/2014/main" id="{FA956C8F-5CCD-F482-5C30-749BCE273B75}"/>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flipH="1">
              <a:off x="8191856" y="4981468"/>
              <a:ext cx="1691979" cy="1349763"/>
            </a:xfrm>
            <a:prstGeom prst="rect">
              <a:avLst/>
            </a:prstGeom>
          </p:spPr>
        </p:pic>
      </p:grpSp>
      <p:grpSp>
        <p:nvGrpSpPr>
          <p:cNvPr id="1049" name="Group 1048">
            <a:extLst>
              <a:ext uri="{FF2B5EF4-FFF2-40B4-BE49-F238E27FC236}">
                <a16:creationId xmlns:a16="http://schemas.microsoft.com/office/drawing/2014/main" id="{830F750E-ECD9-B0D0-79AD-EB2A235A07DA}"/>
              </a:ext>
            </a:extLst>
          </p:cNvPr>
          <p:cNvGrpSpPr/>
          <p:nvPr/>
        </p:nvGrpSpPr>
        <p:grpSpPr>
          <a:xfrm flipH="1">
            <a:off x="6677420" y="2220054"/>
            <a:ext cx="771592" cy="559609"/>
            <a:chOff x="5895747" y="3815594"/>
            <a:chExt cx="3988088" cy="2587467"/>
          </a:xfrm>
        </p:grpSpPr>
        <p:grpSp>
          <p:nvGrpSpPr>
            <p:cNvPr id="1050" name="Group 1049">
              <a:extLst>
                <a:ext uri="{FF2B5EF4-FFF2-40B4-BE49-F238E27FC236}">
                  <a16:creationId xmlns:a16="http://schemas.microsoft.com/office/drawing/2014/main" id="{BF11D46B-DA0D-03D3-995D-347E72F3DDFB}"/>
                </a:ext>
              </a:extLst>
            </p:cNvPr>
            <p:cNvGrpSpPr/>
            <p:nvPr/>
          </p:nvGrpSpPr>
          <p:grpSpPr>
            <a:xfrm>
              <a:off x="5895747" y="3886200"/>
              <a:ext cx="2769430" cy="2516861"/>
              <a:chOff x="9411529" y="3103805"/>
              <a:chExt cx="2769430" cy="2516861"/>
            </a:xfrm>
          </p:grpSpPr>
          <p:pic>
            <p:nvPicPr>
              <p:cNvPr id="1057" name="Picture 1056" descr="A black background with a black square&#10;&#10;Description automatically generated with medium confidence">
                <a:extLst>
                  <a:ext uri="{FF2B5EF4-FFF2-40B4-BE49-F238E27FC236}">
                    <a16:creationId xmlns:a16="http://schemas.microsoft.com/office/drawing/2014/main" id="{7D7C776D-7908-6049-D17B-918F73A02C37}"/>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058" name="Picture 1057" descr="A black background with a black square&#10;&#10;Description automatically generated with medium confidence">
                <a:extLst>
                  <a:ext uri="{FF2B5EF4-FFF2-40B4-BE49-F238E27FC236}">
                    <a16:creationId xmlns:a16="http://schemas.microsoft.com/office/drawing/2014/main" id="{DD63D23E-70A5-9BF3-1142-D32223C23423}"/>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059" name="Picture 1058" descr="A black background with a black square&#10;&#10;Description automatically generated with medium confidence">
                <a:extLst>
                  <a:ext uri="{FF2B5EF4-FFF2-40B4-BE49-F238E27FC236}">
                    <a16:creationId xmlns:a16="http://schemas.microsoft.com/office/drawing/2014/main" id="{25153F50-A9A2-A518-EB8E-8FAAEFD60C58}"/>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060" name="Picture 1059" descr="A black background with a black square&#10;&#10;Description automatically generated with medium confidence">
                <a:extLst>
                  <a:ext uri="{FF2B5EF4-FFF2-40B4-BE49-F238E27FC236}">
                    <a16:creationId xmlns:a16="http://schemas.microsoft.com/office/drawing/2014/main" id="{D39EAAA4-B9C3-A6C1-51B8-D345132F357C}"/>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grpSp>
          <p:nvGrpSpPr>
            <p:cNvPr id="1051" name="Group 1050">
              <a:extLst>
                <a:ext uri="{FF2B5EF4-FFF2-40B4-BE49-F238E27FC236}">
                  <a16:creationId xmlns:a16="http://schemas.microsoft.com/office/drawing/2014/main" id="{E610864D-9480-D4FE-CD21-B20830AFA804}"/>
                </a:ext>
              </a:extLst>
            </p:cNvPr>
            <p:cNvGrpSpPr/>
            <p:nvPr/>
          </p:nvGrpSpPr>
          <p:grpSpPr>
            <a:xfrm>
              <a:off x="8423899" y="3815594"/>
              <a:ext cx="1344692" cy="1222058"/>
              <a:chOff x="9411529" y="3103805"/>
              <a:chExt cx="2769430" cy="2516861"/>
            </a:xfrm>
          </p:grpSpPr>
          <p:pic>
            <p:nvPicPr>
              <p:cNvPr id="1053" name="Picture 1052" descr="A black background with a black square&#10;&#10;Description automatically generated with medium confidence">
                <a:extLst>
                  <a:ext uri="{FF2B5EF4-FFF2-40B4-BE49-F238E27FC236}">
                    <a16:creationId xmlns:a16="http://schemas.microsoft.com/office/drawing/2014/main" id="{7BE23340-F9A0-A16A-1951-AB592C24E25E}"/>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054" name="Picture 1053" descr="A black background with a black square&#10;&#10;Description automatically generated with medium confidence">
                <a:extLst>
                  <a:ext uri="{FF2B5EF4-FFF2-40B4-BE49-F238E27FC236}">
                    <a16:creationId xmlns:a16="http://schemas.microsoft.com/office/drawing/2014/main" id="{E618F338-B25B-F7C6-48FD-BC8FA8033348}"/>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055" name="Picture 1054" descr="A black background with a black square&#10;&#10;Description automatically generated with medium confidence">
                <a:extLst>
                  <a:ext uri="{FF2B5EF4-FFF2-40B4-BE49-F238E27FC236}">
                    <a16:creationId xmlns:a16="http://schemas.microsoft.com/office/drawing/2014/main" id="{6DDB96FA-54BB-4CD2-E637-422F51CA25CB}"/>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056" name="Picture 1055" descr="A black background with a black square&#10;&#10;Description automatically generated with medium confidence">
                <a:extLst>
                  <a:ext uri="{FF2B5EF4-FFF2-40B4-BE49-F238E27FC236}">
                    <a16:creationId xmlns:a16="http://schemas.microsoft.com/office/drawing/2014/main" id="{7062136D-3612-DCA0-FE90-C46A51358A06}"/>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pic>
          <p:nvPicPr>
            <p:cNvPr id="1052" name="Picture 1051" descr="A black background with a black square&#10;&#10;Description automatically generated with medium confidence">
              <a:extLst>
                <a:ext uri="{FF2B5EF4-FFF2-40B4-BE49-F238E27FC236}">
                  <a16:creationId xmlns:a16="http://schemas.microsoft.com/office/drawing/2014/main" id="{0DE36454-0D8F-EBE3-508A-59A65A206551}"/>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flipH="1">
              <a:off x="8191856" y="4981468"/>
              <a:ext cx="1691979" cy="1349763"/>
            </a:xfrm>
            <a:prstGeom prst="rect">
              <a:avLst/>
            </a:prstGeom>
          </p:spPr>
        </p:pic>
      </p:grpSp>
      <p:grpSp>
        <p:nvGrpSpPr>
          <p:cNvPr id="1061" name="Group 1060">
            <a:extLst>
              <a:ext uri="{FF2B5EF4-FFF2-40B4-BE49-F238E27FC236}">
                <a16:creationId xmlns:a16="http://schemas.microsoft.com/office/drawing/2014/main" id="{117031C0-BEDA-9D8E-22DC-B26D218FA038}"/>
              </a:ext>
            </a:extLst>
          </p:cNvPr>
          <p:cNvGrpSpPr/>
          <p:nvPr/>
        </p:nvGrpSpPr>
        <p:grpSpPr>
          <a:xfrm flipH="1">
            <a:off x="4895209" y="2359009"/>
            <a:ext cx="690400" cy="500723"/>
            <a:chOff x="5895747" y="3815594"/>
            <a:chExt cx="3988088" cy="2587467"/>
          </a:xfrm>
        </p:grpSpPr>
        <p:grpSp>
          <p:nvGrpSpPr>
            <p:cNvPr id="1062" name="Group 1061">
              <a:extLst>
                <a:ext uri="{FF2B5EF4-FFF2-40B4-BE49-F238E27FC236}">
                  <a16:creationId xmlns:a16="http://schemas.microsoft.com/office/drawing/2014/main" id="{761386D4-ECFD-74DE-AB1F-7DE9685F159D}"/>
                </a:ext>
              </a:extLst>
            </p:cNvPr>
            <p:cNvGrpSpPr/>
            <p:nvPr/>
          </p:nvGrpSpPr>
          <p:grpSpPr>
            <a:xfrm>
              <a:off x="5895747" y="3886200"/>
              <a:ext cx="2769430" cy="2516861"/>
              <a:chOff x="9411529" y="3103805"/>
              <a:chExt cx="2769430" cy="2516861"/>
            </a:xfrm>
          </p:grpSpPr>
          <p:pic>
            <p:nvPicPr>
              <p:cNvPr id="1069" name="Picture 1068" descr="A black background with a black square&#10;&#10;Description automatically generated with medium confidence">
                <a:extLst>
                  <a:ext uri="{FF2B5EF4-FFF2-40B4-BE49-F238E27FC236}">
                    <a16:creationId xmlns:a16="http://schemas.microsoft.com/office/drawing/2014/main" id="{865515FC-80EB-83C9-AB67-530FF4585956}"/>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070" name="Picture 1069" descr="A black background with a black square&#10;&#10;Description automatically generated with medium confidence">
                <a:extLst>
                  <a:ext uri="{FF2B5EF4-FFF2-40B4-BE49-F238E27FC236}">
                    <a16:creationId xmlns:a16="http://schemas.microsoft.com/office/drawing/2014/main" id="{AF0B0033-93F3-12F6-D0E9-0B20B64AE510}"/>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071" name="Picture 1070" descr="A black background with a black square&#10;&#10;Description automatically generated with medium confidence">
                <a:extLst>
                  <a:ext uri="{FF2B5EF4-FFF2-40B4-BE49-F238E27FC236}">
                    <a16:creationId xmlns:a16="http://schemas.microsoft.com/office/drawing/2014/main" id="{B7FFE7FA-E3D7-913B-8AAD-49843A43CFDA}"/>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072" name="Picture 1071" descr="A black background with a black square&#10;&#10;Description automatically generated with medium confidence">
                <a:extLst>
                  <a:ext uri="{FF2B5EF4-FFF2-40B4-BE49-F238E27FC236}">
                    <a16:creationId xmlns:a16="http://schemas.microsoft.com/office/drawing/2014/main" id="{BE9BA06A-66C1-415E-1738-BBA21904F9C2}"/>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grpSp>
          <p:nvGrpSpPr>
            <p:cNvPr id="1063" name="Group 1062">
              <a:extLst>
                <a:ext uri="{FF2B5EF4-FFF2-40B4-BE49-F238E27FC236}">
                  <a16:creationId xmlns:a16="http://schemas.microsoft.com/office/drawing/2014/main" id="{0B37D3A3-CCD5-0C63-5807-81227008ADCC}"/>
                </a:ext>
              </a:extLst>
            </p:cNvPr>
            <p:cNvGrpSpPr/>
            <p:nvPr/>
          </p:nvGrpSpPr>
          <p:grpSpPr>
            <a:xfrm>
              <a:off x="8423899" y="3815594"/>
              <a:ext cx="1344692" cy="1222058"/>
              <a:chOff x="9411529" y="3103805"/>
              <a:chExt cx="2769430" cy="2516861"/>
            </a:xfrm>
          </p:grpSpPr>
          <p:pic>
            <p:nvPicPr>
              <p:cNvPr id="1065" name="Picture 1064" descr="A black background with a black square&#10;&#10;Description automatically generated with medium confidence">
                <a:extLst>
                  <a:ext uri="{FF2B5EF4-FFF2-40B4-BE49-F238E27FC236}">
                    <a16:creationId xmlns:a16="http://schemas.microsoft.com/office/drawing/2014/main" id="{7EE364B2-CA2F-ED8E-AD5A-0F42BCE85FA1}"/>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066" name="Picture 1065" descr="A black background with a black square&#10;&#10;Description automatically generated with medium confidence">
                <a:extLst>
                  <a:ext uri="{FF2B5EF4-FFF2-40B4-BE49-F238E27FC236}">
                    <a16:creationId xmlns:a16="http://schemas.microsoft.com/office/drawing/2014/main" id="{02B60BB1-237E-D934-16BB-C16035EEC10F}"/>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067" name="Picture 1066" descr="A black background with a black square&#10;&#10;Description automatically generated with medium confidence">
                <a:extLst>
                  <a:ext uri="{FF2B5EF4-FFF2-40B4-BE49-F238E27FC236}">
                    <a16:creationId xmlns:a16="http://schemas.microsoft.com/office/drawing/2014/main" id="{B2AE365F-B0E2-F880-413C-08AE83C370E7}"/>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068" name="Picture 1067" descr="A black background with a black square&#10;&#10;Description automatically generated with medium confidence">
                <a:extLst>
                  <a:ext uri="{FF2B5EF4-FFF2-40B4-BE49-F238E27FC236}">
                    <a16:creationId xmlns:a16="http://schemas.microsoft.com/office/drawing/2014/main" id="{DBCF5888-3DD6-39DF-57CE-249493C01BD2}"/>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pic>
          <p:nvPicPr>
            <p:cNvPr id="1064" name="Picture 1063" descr="A black background with a black square&#10;&#10;Description automatically generated with medium confidence">
              <a:extLst>
                <a:ext uri="{FF2B5EF4-FFF2-40B4-BE49-F238E27FC236}">
                  <a16:creationId xmlns:a16="http://schemas.microsoft.com/office/drawing/2014/main" id="{E7728865-D2C5-9FE3-9A4C-31606075DA36}"/>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flipH="1">
              <a:off x="8191856" y="4981468"/>
              <a:ext cx="1691979" cy="1349763"/>
            </a:xfrm>
            <a:prstGeom prst="rect">
              <a:avLst/>
            </a:prstGeom>
          </p:spPr>
        </p:pic>
      </p:grpSp>
      <p:pic>
        <p:nvPicPr>
          <p:cNvPr id="1080" name="Picture 1079" descr="A plant with brown stems&#10;&#10;Description automatically generated">
            <a:extLst>
              <a:ext uri="{FF2B5EF4-FFF2-40B4-BE49-F238E27FC236}">
                <a16:creationId xmlns:a16="http://schemas.microsoft.com/office/drawing/2014/main" id="{58000C25-5537-7726-BE23-E5A45C63DE5C}"/>
              </a:ext>
            </a:extLst>
          </p:cNvPr>
          <p:cNvPicPr>
            <a:picLocks noChangeAspect="1"/>
          </p:cNvPicPr>
          <p:nvPr/>
        </p:nvPicPr>
        <p:blipFill>
          <a:blip r:embed="rId55" cstate="print">
            <a:extLst>
              <a:ext uri="{BEBA8EAE-BF5A-486C-A8C5-ECC9F3942E4B}">
                <a14:imgProps xmlns:a14="http://schemas.microsoft.com/office/drawing/2010/main">
                  <a14:imgLayer r:embed="rId56">
                    <a14:imgEffect>
                      <a14:saturation sat="0"/>
                    </a14:imgEffect>
                  </a14:imgLayer>
                </a14:imgProps>
              </a:ext>
              <a:ext uri="{28A0092B-C50C-407E-A947-70E740481C1C}">
                <a14:useLocalDpi xmlns:a14="http://schemas.microsoft.com/office/drawing/2010/main" val="0"/>
              </a:ext>
            </a:extLst>
          </a:blip>
          <a:stretch>
            <a:fillRect/>
          </a:stretch>
        </p:blipFill>
        <p:spPr>
          <a:xfrm>
            <a:off x="8708820" y="5724843"/>
            <a:ext cx="1301045" cy="1301045"/>
          </a:xfrm>
          <a:prstGeom prst="rect">
            <a:avLst/>
          </a:prstGeom>
        </p:spPr>
      </p:pic>
      <p:pic>
        <p:nvPicPr>
          <p:cNvPr id="1081" name="Picture 1080" descr="A plant with brown stems&#10;&#10;Description automatically generated">
            <a:extLst>
              <a:ext uri="{FF2B5EF4-FFF2-40B4-BE49-F238E27FC236}">
                <a16:creationId xmlns:a16="http://schemas.microsoft.com/office/drawing/2014/main" id="{9400FB90-D2C4-F0E8-3730-AA87CA180EF0}"/>
              </a:ext>
            </a:extLst>
          </p:cNvPr>
          <p:cNvPicPr>
            <a:picLocks noChangeAspect="1"/>
          </p:cNvPicPr>
          <p:nvPr/>
        </p:nvPicPr>
        <p:blipFill>
          <a:blip r:embed="rId57" cstate="print">
            <a:extLst>
              <a:ext uri="{BEBA8EAE-BF5A-486C-A8C5-ECC9F3942E4B}">
                <a14:imgProps xmlns:a14="http://schemas.microsoft.com/office/drawing/2010/main">
                  <a14:imgLayer r:embed="rId58">
                    <a14:imgEffect>
                      <a14:saturation sat="0"/>
                    </a14:imgEffect>
                  </a14:imgLayer>
                </a14:imgProps>
              </a:ext>
              <a:ext uri="{28A0092B-C50C-407E-A947-70E740481C1C}">
                <a14:useLocalDpi xmlns:a14="http://schemas.microsoft.com/office/drawing/2010/main" val="0"/>
              </a:ext>
            </a:extLst>
          </a:blip>
          <a:stretch>
            <a:fillRect/>
          </a:stretch>
        </p:blipFill>
        <p:spPr>
          <a:xfrm>
            <a:off x="9860065" y="6088187"/>
            <a:ext cx="902354" cy="902354"/>
          </a:xfrm>
          <a:prstGeom prst="rect">
            <a:avLst/>
          </a:prstGeom>
        </p:spPr>
      </p:pic>
      <p:pic>
        <p:nvPicPr>
          <p:cNvPr id="1082" name="Picture 1081" descr="A plant with brown stems&#10;&#10;Description automatically generated">
            <a:extLst>
              <a:ext uri="{FF2B5EF4-FFF2-40B4-BE49-F238E27FC236}">
                <a16:creationId xmlns:a16="http://schemas.microsoft.com/office/drawing/2014/main" id="{FA2CCE9B-DA11-8AB5-913D-04464E6CB88B}"/>
              </a:ext>
            </a:extLst>
          </p:cNvPr>
          <p:cNvPicPr>
            <a:picLocks noChangeAspect="1"/>
          </p:cNvPicPr>
          <p:nvPr/>
        </p:nvPicPr>
        <p:blipFill>
          <a:blip r:embed="rId59" cstate="print">
            <a:extLst>
              <a:ext uri="{BEBA8EAE-BF5A-486C-A8C5-ECC9F3942E4B}">
                <a14:imgProps xmlns:a14="http://schemas.microsoft.com/office/drawing/2010/main">
                  <a14:imgLayer r:embed="rId60">
                    <a14:imgEffect>
                      <a14:saturation sat="0"/>
                    </a14:imgEffect>
                  </a14:imgLayer>
                </a14:imgProps>
              </a:ext>
              <a:ext uri="{28A0092B-C50C-407E-A947-70E740481C1C}">
                <a14:useLocalDpi xmlns:a14="http://schemas.microsoft.com/office/drawing/2010/main" val="0"/>
              </a:ext>
            </a:extLst>
          </a:blip>
          <a:stretch>
            <a:fillRect/>
          </a:stretch>
        </p:blipFill>
        <p:spPr>
          <a:xfrm>
            <a:off x="10670949" y="6255321"/>
            <a:ext cx="685665" cy="685665"/>
          </a:xfrm>
          <a:prstGeom prst="rect">
            <a:avLst/>
          </a:prstGeom>
        </p:spPr>
      </p:pic>
      <p:pic>
        <p:nvPicPr>
          <p:cNvPr id="1083" name="Picture 1082" descr="A plant with brown stems&#10;&#10;Description automatically generated">
            <a:extLst>
              <a:ext uri="{FF2B5EF4-FFF2-40B4-BE49-F238E27FC236}">
                <a16:creationId xmlns:a16="http://schemas.microsoft.com/office/drawing/2014/main" id="{E5598173-F602-F244-8667-3D72CCECFDC5}"/>
              </a:ext>
            </a:extLst>
          </p:cNvPr>
          <p:cNvPicPr>
            <a:picLocks noChangeAspect="1"/>
          </p:cNvPicPr>
          <p:nvPr/>
        </p:nvPicPr>
        <p:blipFill>
          <a:blip r:embed="rId55" cstate="print">
            <a:extLst>
              <a:ext uri="{BEBA8EAE-BF5A-486C-A8C5-ECC9F3942E4B}">
                <a14:imgProps xmlns:a14="http://schemas.microsoft.com/office/drawing/2010/main">
                  <a14:imgLayer r:embed="rId56">
                    <a14:imgEffect>
                      <a14:saturation sat="0"/>
                    </a14:imgEffect>
                  </a14:imgLayer>
                </a14:imgProps>
              </a:ext>
              <a:ext uri="{28A0092B-C50C-407E-A947-70E740481C1C}">
                <a14:useLocalDpi xmlns:a14="http://schemas.microsoft.com/office/drawing/2010/main" val="0"/>
              </a:ext>
            </a:extLst>
          </a:blip>
          <a:stretch>
            <a:fillRect/>
          </a:stretch>
        </p:blipFill>
        <p:spPr>
          <a:xfrm>
            <a:off x="11013781" y="5716415"/>
            <a:ext cx="1301045" cy="1301045"/>
          </a:xfrm>
          <a:prstGeom prst="rect">
            <a:avLst/>
          </a:prstGeom>
        </p:spPr>
      </p:pic>
      <p:pic>
        <p:nvPicPr>
          <p:cNvPr id="1085" name="Picture 1084" descr="A bright yellow circle in the sky&#10;&#10;Description automatically generated">
            <a:extLst>
              <a:ext uri="{FF2B5EF4-FFF2-40B4-BE49-F238E27FC236}">
                <a16:creationId xmlns:a16="http://schemas.microsoft.com/office/drawing/2014/main" id="{A096B87B-6AB8-499A-3E25-7D6AC28C601D}"/>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45786" y="-35330"/>
            <a:ext cx="1296125" cy="1296125"/>
          </a:xfrm>
          <a:prstGeom prst="rect">
            <a:avLst/>
          </a:prstGeom>
        </p:spPr>
      </p:pic>
      <p:pic>
        <p:nvPicPr>
          <p:cNvPr id="1087" name="Picture 1086" descr="A group of clouds in the sky&#10;&#10;Description automatically generated">
            <a:extLst>
              <a:ext uri="{FF2B5EF4-FFF2-40B4-BE49-F238E27FC236}">
                <a16:creationId xmlns:a16="http://schemas.microsoft.com/office/drawing/2014/main" id="{0CEE7D5C-660A-9E92-BA20-75032B674108}"/>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209668" y="98504"/>
            <a:ext cx="909269" cy="497825"/>
          </a:xfrm>
          <a:prstGeom prst="rect">
            <a:avLst/>
          </a:prstGeom>
        </p:spPr>
      </p:pic>
      <p:pic>
        <p:nvPicPr>
          <p:cNvPr id="1088" name="Picture 1087" descr="A group of clouds in the sky&#10;&#10;Description automatically generated">
            <a:extLst>
              <a:ext uri="{FF2B5EF4-FFF2-40B4-BE49-F238E27FC236}">
                <a16:creationId xmlns:a16="http://schemas.microsoft.com/office/drawing/2014/main" id="{6677C88E-AE10-FC66-A05F-5CB7442EB560}"/>
              </a:ext>
            </a:extLst>
          </p:cNvPr>
          <p:cNvPicPr>
            <a:picLocks noChangeAspect="1"/>
          </p:cNvPicPr>
          <p:nvPr/>
        </p:nvPicPr>
        <p:blipFill>
          <a:blip r:embed="rId63" cstate="print">
            <a:extLst>
              <a:ext uri="{BEBA8EAE-BF5A-486C-A8C5-ECC9F3942E4B}">
                <a14:imgProps xmlns:a14="http://schemas.microsoft.com/office/drawing/2010/main">
                  <a14:imgLayer r:embed="rId64">
                    <a14:imgEffect>
                      <a14:saturation sat="0"/>
                    </a14:imgEffect>
                  </a14:imgLayer>
                </a14:imgProps>
              </a:ext>
              <a:ext uri="{28A0092B-C50C-407E-A947-70E740481C1C}">
                <a14:useLocalDpi xmlns:a14="http://schemas.microsoft.com/office/drawing/2010/main" val="0"/>
              </a:ext>
            </a:extLst>
          </a:blip>
          <a:stretch>
            <a:fillRect/>
          </a:stretch>
        </p:blipFill>
        <p:spPr>
          <a:xfrm flipH="1">
            <a:off x="5001574" y="282207"/>
            <a:ext cx="1714514" cy="798712"/>
          </a:xfrm>
          <a:prstGeom prst="rect">
            <a:avLst/>
          </a:prstGeom>
        </p:spPr>
      </p:pic>
      <p:pic>
        <p:nvPicPr>
          <p:cNvPr id="1089" name="Picture 1088" descr="A group of clouds in the sky&#10;&#10;Description automatically generated">
            <a:extLst>
              <a:ext uri="{FF2B5EF4-FFF2-40B4-BE49-F238E27FC236}">
                <a16:creationId xmlns:a16="http://schemas.microsoft.com/office/drawing/2014/main" id="{16DDCF2B-9A42-850E-5A40-05C24F4C7378}"/>
              </a:ext>
            </a:extLst>
          </p:cNvPr>
          <p:cNvPicPr>
            <a:picLocks noChangeAspect="1"/>
          </p:cNvPicPr>
          <p:nvPr/>
        </p:nvPicPr>
        <p:blipFill>
          <a:blip r:embed="rId65" cstate="print">
            <a:extLst>
              <a:ext uri="{BEBA8EAE-BF5A-486C-A8C5-ECC9F3942E4B}">
                <a14:imgProps xmlns:a14="http://schemas.microsoft.com/office/drawing/2010/main">
                  <a14:imgLayer r:embed="rId66">
                    <a14:imgEffect>
                      <a14:saturation sat="0"/>
                    </a14:imgEffect>
                  </a14:imgLayer>
                </a14:imgProps>
              </a:ext>
              <a:ext uri="{28A0092B-C50C-407E-A947-70E740481C1C}">
                <a14:useLocalDpi xmlns:a14="http://schemas.microsoft.com/office/drawing/2010/main" val="0"/>
              </a:ext>
            </a:extLst>
          </a:blip>
          <a:stretch>
            <a:fillRect/>
          </a:stretch>
        </p:blipFill>
        <p:spPr>
          <a:xfrm>
            <a:off x="5715981" y="29078"/>
            <a:ext cx="1684317" cy="798712"/>
          </a:xfrm>
          <a:prstGeom prst="rect">
            <a:avLst/>
          </a:prstGeom>
        </p:spPr>
      </p:pic>
      <p:pic>
        <p:nvPicPr>
          <p:cNvPr id="1090" name="Picture 1089" descr="A group of clouds in the sky&#10;&#10;Description automatically generated">
            <a:extLst>
              <a:ext uri="{FF2B5EF4-FFF2-40B4-BE49-F238E27FC236}">
                <a16:creationId xmlns:a16="http://schemas.microsoft.com/office/drawing/2014/main" id="{E0A49650-6953-BEBC-7D1B-B47DB85A25F0}"/>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456454" y="44082"/>
            <a:ext cx="1617619" cy="885647"/>
          </a:xfrm>
          <a:prstGeom prst="rect">
            <a:avLst/>
          </a:prstGeom>
        </p:spPr>
      </p:pic>
      <p:pic>
        <p:nvPicPr>
          <p:cNvPr id="1091" name="Picture 1090" descr="A group of clouds in the sky&#10;&#10;Description automatically generated">
            <a:extLst>
              <a:ext uri="{FF2B5EF4-FFF2-40B4-BE49-F238E27FC236}">
                <a16:creationId xmlns:a16="http://schemas.microsoft.com/office/drawing/2014/main" id="{CA3E09E2-08B0-A928-8F01-C52DC640DA0C}"/>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rot="589210">
            <a:off x="8772320" y="21816"/>
            <a:ext cx="1613154" cy="883202"/>
          </a:xfrm>
          <a:prstGeom prst="rect">
            <a:avLst/>
          </a:prstGeom>
        </p:spPr>
      </p:pic>
      <p:pic>
        <p:nvPicPr>
          <p:cNvPr id="1093" name="Picture 1092" descr="A log cabin with a black background&#10;&#10;Description automatically generated">
            <a:extLst>
              <a:ext uri="{FF2B5EF4-FFF2-40B4-BE49-F238E27FC236}">
                <a16:creationId xmlns:a16="http://schemas.microsoft.com/office/drawing/2014/main" id="{AB6C69B6-5666-E5F6-3D35-4833239571BA}"/>
              </a:ext>
            </a:extLst>
          </p:cNvPr>
          <p:cNvPicPr>
            <a:picLocks noChangeAspect="1"/>
          </p:cNvPicPr>
          <p:nvPr/>
        </p:nvPicPr>
        <p:blipFill>
          <a:blip r:embed="rId6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813267" y="3856329"/>
            <a:ext cx="1301045" cy="1301045"/>
          </a:xfrm>
          <a:prstGeom prst="rect">
            <a:avLst/>
          </a:prstGeom>
        </p:spPr>
      </p:pic>
      <p:pic>
        <p:nvPicPr>
          <p:cNvPr id="1099" name="Picture 1098" descr="A plant with brown stems&#10;&#10;Description automatically generated">
            <a:extLst>
              <a:ext uri="{FF2B5EF4-FFF2-40B4-BE49-F238E27FC236}">
                <a16:creationId xmlns:a16="http://schemas.microsoft.com/office/drawing/2014/main" id="{12FB7646-7FD5-866A-46B9-57F738807C99}"/>
              </a:ext>
            </a:extLst>
          </p:cNvPr>
          <p:cNvPicPr>
            <a:picLocks noChangeAspect="1"/>
          </p:cNvPicPr>
          <p:nvPr/>
        </p:nvPicPr>
        <p:blipFill>
          <a:blip r:embed="rId59" cstate="print">
            <a:extLst>
              <a:ext uri="{BEBA8EAE-BF5A-486C-A8C5-ECC9F3942E4B}">
                <a14:imgProps xmlns:a14="http://schemas.microsoft.com/office/drawing/2010/main">
                  <a14:imgLayer r:embed="rId60">
                    <a14:imgEffect>
                      <a14:saturation sat="0"/>
                    </a14:imgEffect>
                  </a14:imgLayer>
                </a14:imgProps>
              </a:ext>
              <a:ext uri="{28A0092B-C50C-407E-A947-70E740481C1C}">
                <a14:useLocalDpi xmlns:a14="http://schemas.microsoft.com/office/drawing/2010/main" val="0"/>
              </a:ext>
            </a:extLst>
          </a:blip>
          <a:stretch>
            <a:fillRect/>
          </a:stretch>
        </p:blipFill>
        <p:spPr>
          <a:xfrm>
            <a:off x="10410499" y="4368067"/>
            <a:ext cx="685665" cy="685665"/>
          </a:xfrm>
          <a:prstGeom prst="rect">
            <a:avLst/>
          </a:prstGeom>
        </p:spPr>
      </p:pic>
      <p:pic>
        <p:nvPicPr>
          <p:cNvPr id="1100" name="Picture 1099" descr="A plant with brown stems&#10;&#10;Description automatically generated">
            <a:extLst>
              <a:ext uri="{FF2B5EF4-FFF2-40B4-BE49-F238E27FC236}">
                <a16:creationId xmlns:a16="http://schemas.microsoft.com/office/drawing/2014/main" id="{3EE0BA0B-A19F-0718-FAA6-EDD9C9178529}"/>
              </a:ext>
            </a:extLst>
          </p:cNvPr>
          <p:cNvPicPr>
            <a:picLocks noChangeAspect="1"/>
          </p:cNvPicPr>
          <p:nvPr/>
        </p:nvPicPr>
        <p:blipFill>
          <a:blip r:embed="rId69" cstate="print">
            <a:extLst>
              <a:ext uri="{BEBA8EAE-BF5A-486C-A8C5-ECC9F3942E4B}">
                <a14:imgProps xmlns:a14="http://schemas.microsoft.com/office/drawing/2010/main">
                  <a14:imgLayer r:embed="rId70">
                    <a14:imgEffect>
                      <a14:saturation sat="0"/>
                    </a14:imgEffect>
                  </a14:imgLayer>
                </a14:imgProps>
              </a:ext>
              <a:ext uri="{28A0092B-C50C-407E-A947-70E740481C1C}">
                <a14:useLocalDpi xmlns:a14="http://schemas.microsoft.com/office/drawing/2010/main" val="0"/>
              </a:ext>
            </a:extLst>
          </a:blip>
          <a:stretch>
            <a:fillRect/>
          </a:stretch>
        </p:blipFill>
        <p:spPr>
          <a:xfrm>
            <a:off x="10755722" y="4709824"/>
            <a:ext cx="469551" cy="469551"/>
          </a:xfrm>
          <a:prstGeom prst="rect">
            <a:avLst/>
          </a:prstGeom>
        </p:spPr>
      </p:pic>
      <p:pic>
        <p:nvPicPr>
          <p:cNvPr id="1101" name="Picture 1100" descr="A plant with brown stems&#10;&#10;Description automatically generated">
            <a:extLst>
              <a:ext uri="{FF2B5EF4-FFF2-40B4-BE49-F238E27FC236}">
                <a16:creationId xmlns:a16="http://schemas.microsoft.com/office/drawing/2014/main" id="{B6C9F19C-256C-0B1C-F809-625D35CE58DF}"/>
              </a:ext>
            </a:extLst>
          </p:cNvPr>
          <p:cNvPicPr>
            <a:picLocks noChangeAspect="1"/>
          </p:cNvPicPr>
          <p:nvPr/>
        </p:nvPicPr>
        <p:blipFill>
          <a:blip r:embed="rId69" cstate="print">
            <a:extLst>
              <a:ext uri="{BEBA8EAE-BF5A-486C-A8C5-ECC9F3942E4B}">
                <a14:imgProps xmlns:a14="http://schemas.microsoft.com/office/drawing/2010/main">
                  <a14:imgLayer r:embed="rId70">
                    <a14:imgEffect>
                      <a14:saturation sat="0"/>
                    </a14:imgEffect>
                  </a14:imgLayer>
                </a14:imgProps>
              </a:ext>
              <a:ext uri="{28A0092B-C50C-407E-A947-70E740481C1C}">
                <a14:useLocalDpi xmlns:a14="http://schemas.microsoft.com/office/drawing/2010/main" val="0"/>
              </a:ext>
            </a:extLst>
          </a:blip>
          <a:stretch>
            <a:fillRect/>
          </a:stretch>
        </p:blipFill>
        <p:spPr>
          <a:xfrm>
            <a:off x="11795609" y="4570856"/>
            <a:ext cx="469551" cy="469551"/>
          </a:xfrm>
          <a:prstGeom prst="rect">
            <a:avLst/>
          </a:prstGeom>
        </p:spPr>
      </p:pic>
      <p:pic>
        <p:nvPicPr>
          <p:cNvPr id="1102" name="Picture 1101" descr="A plant with brown stems&#10;&#10;Description automatically generated">
            <a:extLst>
              <a:ext uri="{FF2B5EF4-FFF2-40B4-BE49-F238E27FC236}">
                <a16:creationId xmlns:a16="http://schemas.microsoft.com/office/drawing/2014/main" id="{2B2EA9C7-7BCA-C502-699C-056787E6FC16}"/>
              </a:ext>
            </a:extLst>
          </p:cNvPr>
          <p:cNvPicPr>
            <a:picLocks noChangeAspect="1"/>
          </p:cNvPicPr>
          <p:nvPr/>
        </p:nvPicPr>
        <p:blipFill>
          <a:blip r:embed="rId71" cstate="print">
            <a:extLst>
              <a:ext uri="{BEBA8EAE-BF5A-486C-A8C5-ECC9F3942E4B}">
                <a14:imgProps xmlns:a14="http://schemas.microsoft.com/office/drawing/2010/main">
                  <a14:imgLayer r:embed="rId72">
                    <a14:imgEffect>
                      <a14:saturation sat="0"/>
                    </a14:imgEffect>
                  </a14:imgLayer>
                </a14:imgProps>
              </a:ext>
              <a:ext uri="{28A0092B-C50C-407E-A947-70E740481C1C}">
                <a14:useLocalDpi xmlns:a14="http://schemas.microsoft.com/office/drawing/2010/main" val="0"/>
              </a:ext>
            </a:extLst>
          </a:blip>
          <a:stretch>
            <a:fillRect/>
          </a:stretch>
        </p:blipFill>
        <p:spPr>
          <a:xfrm>
            <a:off x="11028017" y="5008458"/>
            <a:ext cx="237952" cy="237952"/>
          </a:xfrm>
          <a:prstGeom prst="rect">
            <a:avLst/>
          </a:prstGeom>
        </p:spPr>
      </p:pic>
      <p:pic>
        <p:nvPicPr>
          <p:cNvPr id="1103" name="Picture 1102" descr="A plant with brown stems&#10;&#10;Description automatically generated">
            <a:extLst>
              <a:ext uri="{FF2B5EF4-FFF2-40B4-BE49-F238E27FC236}">
                <a16:creationId xmlns:a16="http://schemas.microsoft.com/office/drawing/2014/main" id="{C863912C-4AD5-80BF-6F24-93283D20E210}"/>
              </a:ext>
            </a:extLst>
          </p:cNvPr>
          <p:cNvPicPr>
            <a:picLocks noChangeAspect="1"/>
          </p:cNvPicPr>
          <p:nvPr/>
        </p:nvPicPr>
        <p:blipFill>
          <a:blip r:embed="rId73" cstate="print">
            <a:extLst>
              <a:ext uri="{BEBA8EAE-BF5A-486C-A8C5-ECC9F3942E4B}">
                <a14:imgProps xmlns:a14="http://schemas.microsoft.com/office/drawing/2010/main">
                  <a14:imgLayer r:embed="rId74">
                    <a14:imgEffect>
                      <a14:saturation sat="0"/>
                    </a14:imgEffect>
                  </a14:imgLayer>
                </a14:imgProps>
              </a:ext>
              <a:ext uri="{28A0092B-C50C-407E-A947-70E740481C1C}">
                <a14:useLocalDpi xmlns:a14="http://schemas.microsoft.com/office/drawing/2010/main" val="0"/>
              </a:ext>
            </a:extLst>
          </a:blip>
          <a:stretch>
            <a:fillRect/>
          </a:stretch>
        </p:blipFill>
        <p:spPr>
          <a:xfrm>
            <a:off x="11082026" y="5081308"/>
            <a:ext cx="296702" cy="296702"/>
          </a:xfrm>
          <a:prstGeom prst="rect">
            <a:avLst/>
          </a:prstGeom>
        </p:spPr>
      </p:pic>
      <p:pic>
        <p:nvPicPr>
          <p:cNvPr id="1104" name="Picture 1103" descr="A plant with brown stems&#10;&#10;Description automatically generated">
            <a:extLst>
              <a:ext uri="{FF2B5EF4-FFF2-40B4-BE49-F238E27FC236}">
                <a16:creationId xmlns:a16="http://schemas.microsoft.com/office/drawing/2014/main" id="{C35E4329-E51D-B911-4DF1-8C082A0CB759}"/>
              </a:ext>
            </a:extLst>
          </p:cNvPr>
          <p:cNvPicPr>
            <a:picLocks noChangeAspect="1"/>
          </p:cNvPicPr>
          <p:nvPr/>
        </p:nvPicPr>
        <p:blipFill>
          <a:blip r:embed="rId69" cstate="print">
            <a:extLst>
              <a:ext uri="{BEBA8EAE-BF5A-486C-A8C5-ECC9F3942E4B}">
                <a14:imgProps xmlns:a14="http://schemas.microsoft.com/office/drawing/2010/main">
                  <a14:imgLayer r:embed="rId70">
                    <a14:imgEffect>
                      <a14:saturation sat="0"/>
                    </a14:imgEffect>
                  </a14:imgLayer>
                </a14:imgProps>
              </a:ext>
              <a:ext uri="{28A0092B-C50C-407E-A947-70E740481C1C}">
                <a14:useLocalDpi xmlns:a14="http://schemas.microsoft.com/office/drawing/2010/main" val="0"/>
              </a:ext>
            </a:extLst>
          </a:blip>
          <a:stretch>
            <a:fillRect/>
          </a:stretch>
        </p:blipFill>
        <p:spPr>
          <a:xfrm>
            <a:off x="10429357" y="4795861"/>
            <a:ext cx="469551" cy="469551"/>
          </a:xfrm>
          <a:prstGeom prst="rect">
            <a:avLst/>
          </a:prstGeom>
        </p:spPr>
      </p:pic>
      <p:pic>
        <p:nvPicPr>
          <p:cNvPr id="1105" name="Picture 1104" descr="A plant with brown stems&#10;&#10;Description automatically generated">
            <a:extLst>
              <a:ext uri="{FF2B5EF4-FFF2-40B4-BE49-F238E27FC236}">
                <a16:creationId xmlns:a16="http://schemas.microsoft.com/office/drawing/2014/main" id="{764197D8-18F6-770B-6832-0B353A58E9E2}"/>
              </a:ext>
            </a:extLst>
          </p:cNvPr>
          <p:cNvPicPr>
            <a:picLocks noChangeAspect="1"/>
          </p:cNvPicPr>
          <p:nvPr/>
        </p:nvPicPr>
        <p:blipFill>
          <a:blip r:embed="rId69" cstate="print">
            <a:extLst>
              <a:ext uri="{BEBA8EAE-BF5A-486C-A8C5-ECC9F3942E4B}">
                <a14:imgProps xmlns:a14="http://schemas.microsoft.com/office/drawing/2010/main">
                  <a14:imgLayer r:embed="rId70">
                    <a14:imgEffect>
                      <a14:saturation sat="0"/>
                    </a14:imgEffect>
                  </a14:imgLayer>
                </a14:imgProps>
              </a:ext>
              <a:ext uri="{28A0092B-C50C-407E-A947-70E740481C1C}">
                <a14:useLocalDpi xmlns:a14="http://schemas.microsoft.com/office/drawing/2010/main" val="0"/>
              </a:ext>
            </a:extLst>
          </a:blip>
          <a:stretch>
            <a:fillRect/>
          </a:stretch>
        </p:blipFill>
        <p:spPr>
          <a:xfrm>
            <a:off x="11560833" y="4761952"/>
            <a:ext cx="469551" cy="469551"/>
          </a:xfrm>
          <a:prstGeom prst="rect">
            <a:avLst/>
          </a:prstGeom>
        </p:spPr>
      </p:pic>
      <p:pic>
        <p:nvPicPr>
          <p:cNvPr id="1106" name="Picture 1105" descr="A plant with brown stems&#10;&#10;Description automatically generated">
            <a:extLst>
              <a:ext uri="{FF2B5EF4-FFF2-40B4-BE49-F238E27FC236}">
                <a16:creationId xmlns:a16="http://schemas.microsoft.com/office/drawing/2014/main" id="{F137AA76-6B1F-A6E6-A498-14D03CCDC130}"/>
              </a:ext>
            </a:extLst>
          </p:cNvPr>
          <p:cNvPicPr>
            <a:picLocks noChangeAspect="1"/>
          </p:cNvPicPr>
          <p:nvPr/>
        </p:nvPicPr>
        <p:blipFill>
          <a:blip r:embed="rId69" cstate="print">
            <a:extLst>
              <a:ext uri="{BEBA8EAE-BF5A-486C-A8C5-ECC9F3942E4B}">
                <a14:imgProps xmlns:a14="http://schemas.microsoft.com/office/drawing/2010/main">
                  <a14:imgLayer r:embed="rId70">
                    <a14:imgEffect>
                      <a14:saturation sat="0"/>
                    </a14:imgEffect>
                  </a14:imgLayer>
                </a14:imgProps>
              </a:ext>
              <a:ext uri="{28A0092B-C50C-407E-A947-70E740481C1C}">
                <a14:useLocalDpi xmlns:a14="http://schemas.microsoft.com/office/drawing/2010/main" val="0"/>
              </a:ext>
            </a:extLst>
          </a:blip>
          <a:stretch>
            <a:fillRect/>
          </a:stretch>
        </p:blipFill>
        <p:spPr>
          <a:xfrm>
            <a:off x="11784680" y="4750619"/>
            <a:ext cx="469551" cy="469551"/>
          </a:xfrm>
          <a:prstGeom prst="rect">
            <a:avLst/>
          </a:prstGeom>
        </p:spPr>
      </p:pic>
      <p:pic>
        <p:nvPicPr>
          <p:cNvPr id="1108" name="Picture 1107" descr="A white path with grass on it&#10;&#10;Description automatically generated">
            <a:extLst>
              <a:ext uri="{FF2B5EF4-FFF2-40B4-BE49-F238E27FC236}">
                <a16:creationId xmlns:a16="http://schemas.microsoft.com/office/drawing/2014/main" id="{8DE89144-A7A5-7542-64B7-5FE0528A2C61}"/>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10975434" y="4864503"/>
            <a:ext cx="1108855" cy="2005659"/>
          </a:xfrm>
          <a:prstGeom prst="rect">
            <a:avLst/>
          </a:prstGeom>
        </p:spPr>
      </p:pic>
      <p:pic>
        <p:nvPicPr>
          <p:cNvPr id="1110" name="Picture 1109" descr="A path made of rocks&#10;&#10;Description automatically generated">
            <a:extLst>
              <a:ext uri="{FF2B5EF4-FFF2-40B4-BE49-F238E27FC236}">
                <a16:creationId xmlns:a16="http://schemas.microsoft.com/office/drawing/2014/main" id="{FD8A276D-9877-470A-F386-8D25A1859B1B}"/>
              </a:ext>
            </a:extLst>
          </p:cNvPr>
          <p:cNvPicPr>
            <a:picLocks noChangeAspect="1"/>
          </p:cNvPicPr>
          <p:nvPr/>
        </p:nvPicPr>
        <p:blipFill rotWithShape="1">
          <a:blip r:embed="rId76" cstate="print">
            <a:duotone>
              <a:prstClr val="black"/>
              <a:schemeClr val="tx2">
                <a:tint val="45000"/>
                <a:satMod val="400000"/>
              </a:schemeClr>
            </a:duotone>
            <a:extLst>
              <a:ext uri="{BEBA8EAE-BF5A-486C-A8C5-ECC9F3942E4B}">
                <a14:imgProps xmlns:a14="http://schemas.microsoft.com/office/drawing/2010/main">
                  <a14:imgLayer r:embed="rId77">
                    <a14:imgEffect>
                      <a14:colorTemperature colorTemp="4700"/>
                    </a14:imgEffect>
                  </a14:imgLayer>
                </a14:imgProps>
              </a:ext>
              <a:ext uri="{28A0092B-C50C-407E-A947-70E740481C1C}">
                <a14:useLocalDpi xmlns:a14="http://schemas.microsoft.com/office/drawing/2010/main" val="0"/>
              </a:ext>
            </a:extLst>
          </a:blip>
          <a:srcRect b="45714"/>
          <a:stretch/>
        </p:blipFill>
        <p:spPr>
          <a:xfrm>
            <a:off x="2641494" y="5842751"/>
            <a:ext cx="2743206" cy="1022583"/>
          </a:xfrm>
          <a:prstGeom prst="rect">
            <a:avLst/>
          </a:prstGeom>
        </p:spPr>
      </p:pic>
      <p:grpSp>
        <p:nvGrpSpPr>
          <p:cNvPr id="1111" name="Group 1110">
            <a:extLst>
              <a:ext uri="{FF2B5EF4-FFF2-40B4-BE49-F238E27FC236}">
                <a16:creationId xmlns:a16="http://schemas.microsoft.com/office/drawing/2014/main" id="{0351E898-BFDB-077D-CBE8-5997008BDF2F}"/>
              </a:ext>
            </a:extLst>
          </p:cNvPr>
          <p:cNvGrpSpPr/>
          <p:nvPr/>
        </p:nvGrpSpPr>
        <p:grpSpPr>
          <a:xfrm flipH="1">
            <a:off x="2708542" y="4584434"/>
            <a:ext cx="1324284" cy="960457"/>
            <a:chOff x="5895747" y="3815594"/>
            <a:chExt cx="3988088" cy="2587467"/>
          </a:xfrm>
        </p:grpSpPr>
        <p:grpSp>
          <p:nvGrpSpPr>
            <p:cNvPr id="1112" name="Group 1111">
              <a:extLst>
                <a:ext uri="{FF2B5EF4-FFF2-40B4-BE49-F238E27FC236}">
                  <a16:creationId xmlns:a16="http://schemas.microsoft.com/office/drawing/2014/main" id="{0D499BE5-6036-88B7-D19A-651D2E94C5A1}"/>
                </a:ext>
              </a:extLst>
            </p:cNvPr>
            <p:cNvGrpSpPr/>
            <p:nvPr/>
          </p:nvGrpSpPr>
          <p:grpSpPr>
            <a:xfrm>
              <a:off x="5895747" y="3886200"/>
              <a:ext cx="2769430" cy="2516861"/>
              <a:chOff x="9411529" y="3103805"/>
              <a:chExt cx="2769430" cy="2516861"/>
            </a:xfrm>
          </p:grpSpPr>
          <p:pic>
            <p:nvPicPr>
              <p:cNvPr id="1119" name="Picture 1118" descr="A black background with a black square&#10;&#10;Description automatically generated with medium confidence">
                <a:extLst>
                  <a:ext uri="{FF2B5EF4-FFF2-40B4-BE49-F238E27FC236}">
                    <a16:creationId xmlns:a16="http://schemas.microsoft.com/office/drawing/2014/main" id="{F4D86DCC-9058-334E-0E2B-F4B1F7E0089A}"/>
                  </a:ext>
                </a:extLst>
              </p:cNvPr>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120" name="Picture 1119" descr="A black background with a black square&#10;&#10;Description automatically generated with medium confidence">
                <a:extLst>
                  <a:ext uri="{FF2B5EF4-FFF2-40B4-BE49-F238E27FC236}">
                    <a16:creationId xmlns:a16="http://schemas.microsoft.com/office/drawing/2014/main" id="{8411B512-AA2F-2600-D603-23474DD24711}"/>
                  </a:ext>
                </a:extLst>
              </p:cNvPr>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121" name="Picture 1120" descr="A black background with a black square&#10;&#10;Description automatically generated with medium confidence">
                <a:extLst>
                  <a:ext uri="{FF2B5EF4-FFF2-40B4-BE49-F238E27FC236}">
                    <a16:creationId xmlns:a16="http://schemas.microsoft.com/office/drawing/2014/main" id="{8DDB4704-2778-6060-665A-8DB37B0FD637}"/>
                  </a:ext>
                </a:extLst>
              </p:cNvPr>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122" name="Picture 1121" descr="A black background with a black square&#10;&#10;Description automatically generated with medium confidence">
                <a:extLst>
                  <a:ext uri="{FF2B5EF4-FFF2-40B4-BE49-F238E27FC236}">
                    <a16:creationId xmlns:a16="http://schemas.microsoft.com/office/drawing/2014/main" id="{CE056EC8-52F2-CB51-CAD1-FFC5BAB24D7E}"/>
                  </a:ext>
                </a:extLst>
              </p:cNvPr>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grpSp>
          <p:nvGrpSpPr>
            <p:cNvPr id="1113" name="Group 1112">
              <a:extLst>
                <a:ext uri="{FF2B5EF4-FFF2-40B4-BE49-F238E27FC236}">
                  <a16:creationId xmlns:a16="http://schemas.microsoft.com/office/drawing/2014/main" id="{584EAAD7-C1EF-FFFD-271D-B827B3794387}"/>
                </a:ext>
              </a:extLst>
            </p:cNvPr>
            <p:cNvGrpSpPr/>
            <p:nvPr/>
          </p:nvGrpSpPr>
          <p:grpSpPr>
            <a:xfrm>
              <a:off x="8423899" y="3815594"/>
              <a:ext cx="1344692" cy="1222058"/>
              <a:chOff x="9411529" y="3103805"/>
              <a:chExt cx="2769430" cy="2516861"/>
            </a:xfrm>
          </p:grpSpPr>
          <p:pic>
            <p:nvPicPr>
              <p:cNvPr id="1115" name="Picture 1114" descr="A black background with a black square&#10;&#10;Description automatically generated with medium confidence">
                <a:extLst>
                  <a:ext uri="{FF2B5EF4-FFF2-40B4-BE49-F238E27FC236}">
                    <a16:creationId xmlns:a16="http://schemas.microsoft.com/office/drawing/2014/main" id="{FAE6CD84-BEBA-2142-8B9C-EDE1DCF90085}"/>
                  </a:ext>
                </a:extLst>
              </p:cNvPr>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116" name="Picture 1115" descr="A black background with a black square&#10;&#10;Description automatically generated with medium confidence">
                <a:extLst>
                  <a:ext uri="{FF2B5EF4-FFF2-40B4-BE49-F238E27FC236}">
                    <a16:creationId xmlns:a16="http://schemas.microsoft.com/office/drawing/2014/main" id="{045E58C8-07E4-B051-EFF2-F08AB8F4B81E}"/>
                  </a:ext>
                </a:extLst>
              </p:cNvPr>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117" name="Picture 1116" descr="A black background with a black square&#10;&#10;Description automatically generated with medium confidence">
                <a:extLst>
                  <a:ext uri="{FF2B5EF4-FFF2-40B4-BE49-F238E27FC236}">
                    <a16:creationId xmlns:a16="http://schemas.microsoft.com/office/drawing/2014/main" id="{8AF45991-023B-DCB2-6ED0-0E11894189FF}"/>
                  </a:ext>
                </a:extLst>
              </p:cNvPr>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118" name="Picture 1117" descr="A black background with a black square&#10;&#10;Description automatically generated with medium confidence">
                <a:extLst>
                  <a:ext uri="{FF2B5EF4-FFF2-40B4-BE49-F238E27FC236}">
                    <a16:creationId xmlns:a16="http://schemas.microsoft.com/office/drawing/2014/main" id="{17B6D7F8-C38E-BD44-44FF-2BE8FD5C988B}"/>
                  </a:ext>
                </a:extLst>
              </p:cNvPr>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pic>
          <p:nvPicPr>
            <p:cNvPr id="1114" name="Picture 1113" descr="A black background with a black square&#10;&#10;Description automatically generated with medium confidence">
              <a:extLst>
                <a:ext uri="{FF2B5EF4-FFF2-40B4-BE49-F238E27FC236}">
                  <a16:creationId xmlns:a16="http://schemas.microsoft.com/office/drawing/2014/main" id="{4B42D286-5819-1938-E57E-455F396C31F9}"/>
                </a:ext>
              </a:extLst>
            </p:cNvPr>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flipH="1">
              <a:off x="8191856" y="4981468"/>
              <a:ext cx="1691979" cy="1349763"/>
            </a:xfrm>
            <a:prstGeom prst="rect">
              <a:avLst/>
            </a:prstGeom>
          </p:spPr>
        </p:pic>
      </p:grpSp>
      <p:pic>
        <p:nvPicPr>
          <p:cNvPr id="1123" name="Picture 1122" descr="A silhouette of a tree&#10;&#10;Description automatically generated">
            <a:extLst>
              <a:ext uri="{FF2B5EF4-FFF2-40B4-BE49-F238E27FC236}">
                <a16:creationId xmlns:a16="http://schemas.microsoft.com/office/drawing/2014/main" id="{53437FCA-81D9-3295-78DD-2C2503D856A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736046" y="4900492"/>
            <a:ext cx="655224" cy="627541"/>
          </a:xfrm>
          <a:prstGeom prst="rect">
            <a:avLst/>
          </a:prstGeom>
        </p:spPr>
      </p:pic>
      <p:pic>
        <p:nvPicPr>
          <p:cNvPr id="1124" name="Picture 1123" descr="A silhouette of a tree&#10;&#10;Description automatically generated">
            <a:extLst>
              <a:ext uri="{FF2B5EF4-FFF2-40B4-BE49-F238E27FC236}">
                <a16:creationId xmlns:a16="http://schemas.microsoft.com/office/drawing/2014/main" id="{645B0D1E-76DF-26A8-68F6-EA433DAAD22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63669" y="4449278"/>
            <a:ext cx="655224" cy="627541"/>
          </a:xfrm>
          <a:prstGeom prst="rect">
            <a:avLst/>
          </a:prstGeom>
        </p:spPr>
      </p:pic>
      <p:pic>
        <p:nvPicPr>
          <p:cNvPr id="1128" name="Picture 1127" descr="A wooden bridge with pillars&#10;&#10;Description automatically generated with medium confidence">
            <a:extLst>
              <a:ext uri="{FF2B5EF4-FFF2-40B4-BE49-F238E27FC236}">
                <a16:creationId xmlns:a16="http://schemas.microsoft.com/office/drawing/2014/main" id="{72316873-8AB6-484F-4190-A0C8B6D65C88}"/>
              </a:ext>
            </a:extLst>
          </p:cNvPr>
          <p:cNvPicPr>
            <a:picLocks noChangeAspect="1"/>
          </p:cNvPicPr>
          <p:nvPr/>
        </p:nvPicPr>
        <p:blipFill>
          <a:blip r:embed="rId8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704714" y="3483713"/>
            <a:ext cx="1505126" cy="929729"/>
          </a:xfrm>
          <a:prstGeom prst="rect">
            <a:avLst/>
          </a:prstGeom>
        </p:spPr>
      </p:pic>
      <p:grpSp>
        <p:nvGrpSpPr>
          <p:cNvPr id="1129" name="Group 1128">
            <a:extLst>
              <a:ext uri="{FF2B5EF4-FFF2-40B4-BE49-F238E27FC236}">
                <a16:creationId xmlns:a16="http://schemas.microsoft.com/office/drawing/2014/main" id="{C86048A8-585D-3281-6220-585DA749B313}"/>
              </a:ext>
            </a:extLst>
          </p:cNvPr>
          <p:cNvGrpSpPr/>
          <p:nvPr/>
        </p:nvGrpSpPr>
        <p:grpSpPr>
          <a:xfrm>
            <a:off x="5161920" y="3876929"/>
            <a:ext cx="1374673" cy="891886"/>
            <a:chOff x="5895747" y="3815594"/>
            <a:chExt cx="3988088" cy="2587467"/>
          </a:xfrm>
        </p:grpSpPr>
        <p:grpSp>
          <p:nvGrpSpPr>
            <p:cNvPr id="1130" name="Group 1129">
              <a:extLst>
                <a:ext uri="{FF2B5EF4-FFF2-40B4-BE49-F238E27FC236}">
                  <a16:creationId xmlns:a16="http://schemas.microsoft.com/office/drawing/2014/main" id="{F0045D2A-7C5F-7EFF-4D8C-DAA31321B9BE}"/>
                </a:ext>
              </a:extLst>
            </p:cNvPr>
            <p:cNvGrpSpPr/>
            <p:nvPr/>
          </p:nvGrpSpPr>
          <p:grpSpPr>
            <a:xfrm>
              <a:off x="5895747" y="3886200"/>
              <a:ext cx="2769430" cy="2516861"/>
              <a:chOff x="9411529" y="3103805"/>
              <a:chExt cx="2769430" cy="2516861"/>
            </a:xfrm>
          </p:grpSpPr>
          <p:pic>
            <p:nvPicPr>
              <p:cNvPr id="1137" name="Picture 1136" descr="A black background with a black square&#10;&#10;Description automatically generated with medium confidence">
                <a:extLst>
                  <a:ext uri="{FF2B5EF4-FFF2-40B4-BE49-F238E27FC236}">
                    <a16:creationId xmlns:a16="http://schemas.microsoft.com/office/drawing/2014/main" id="{0B2F464B-6424-2408-E479-24C65CA61B89}"/>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138" name="Picture 1137" descr="A black background with a black square&#10;&#10;Description automatically generated with medium confidence">
                <a:extLst>
                  <a:ext uri="{FF2B5EF4-FFF2-40B4-BE49-F238E27FC236}">
                    <a16:creationId xmlns:a16="http://schemas.microsoft.com/office/drawing/2014/main" id="{D4A78598-2986-C645-8B7E-26D69678CB3B}"/>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139" name="Picture 1138" descr="A black background with a black square&#10;&#10;Description automatically generated with medium confidence">
                <a:extLst>
                  <a:ext uri="{FF2B5EF4-FFF2-40B4-BE49-F238E27FC236}">
                    <a16:creationId xmlns:a16="http://schemas.microsoft.com/office/drawing/2014/main" id="{D746CCE8-AAFF-2C81-2CC6-F43263C83D19}"/>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140" name="Picture 1139" descr="A black background with a black square&#10;&#10;Description automatically generated with medium confidence">
                <a:extLst>
                  <a:ext uri="{FF2B5EF4-FFF2-40B4-BE49-F238E27FC236}">
                    <a16:creationId xmlns:a16="http://schemas.microsoft.com/office/drawing/2014/main" id="{8F942494-AB90-6557-555A-5787FC88CFBC}"/>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grpSp>
          <p:nvGrpSpPr>
            <p:cNvPr id="1131" name="Group 1130">
              <a:extLst>
                <a:ext uri="{FF2B5EF4-FFF2-40B4-BE49-F238E27FC236}">
                  <a16:creationId xmlns:a16="http://schemas.microsoft.com/office/drawing/2014/main" id="{7EBBF3CB-93D7-6BC8-EF0D-D8C92D0A7011}"/>
                </a:ext>
              </a:extLst>
            </p:cNvPr>
            <p:cNvGrpSpPr/>
            <p:nvPr/>
          </p:nvGrpSpPr>
          <p:grpSpPr>
            <a:xfrm>
              <a:off x="8423899" y="3815594"/>
              <a:ext cx="1344692" cy="1222058"/>
              <a:chOff x="9411529" y="3103805"/>
              <a:chExt cx="2769430" cy="2516861"/>
            </a:xfrm>
          </p:grpSpPr>
          <p:pic>
            <p:nvPicPr>
              <p:cNvPr id="1133" name="Picture 1132" descr="A black background with a black square&#10;&#10;Description automatically generated with medium confidence">
                <a:extLst>
                  <a:ext uri="{FF2B5EF4-FFF2-40B4-BE49-F238E27FC236}">
                    <a16:creationId xmlns:a16="http://schemas.microsoft.com/office/drawing/2014/main" id="{9EE0615D-65CA-8E40-9F64-2750FDD78F2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flipH="1">
                <a:off x="9411529" y="3103805"/>
                <a:ext cx="2769430" cy="2209290"/>
              </a:xfrm>
              <a:prstGeom prst="rect">
                <a:avLst/>
              </a:prstGeom>
            </p:spPr>
          </p:pic>
          <p:pic>
            <p:nvPicPr>
              <p:cNvPr id="1134" name="Picture 1133" descr="A black background with a black square&#10;&#10;Description automatically generated with medium confidence">
                <a:extLst>
                  <a:ext uri="{FF2B5EF4-FFF2-40B4-BE49-F238E27FC236}">
                    <a16:creationId xmlns:a16="http://schemas.microsoft.com/office/drawing/2014/main" id="{AEC4FD77-4D22-DA10-B889-2D836E5B7B4C}"/>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749466" y="5005524"/>
                <a:ext cx="832596" cy="615142"/>
              </a:xfrm>
              <a:prstGeom prst="rect">
                <a:avLst/>
              </a:prstGeom>
            </p:spPr>
          </p:pic>
          <p:pic>
            <p:nvPicPr>
              <p:cNvPr id="1135" name="Picture 1134" descr="A black background with a black square&#10;&#10;Description automatically generated with medium confidence">
                <a:extLst>
                  <a:ext uri="{FF2B5EF4-FFF2-40B4-BE49-F238E27FC236}">
                    <a16:creationId xmlns:a16="http://schemas.microsoft.com/office/drawing/2014/main" id="{E2114059-C60F-AC47-86C5-ACD845BD1942}"/>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flipH="1">
                <a:off x="10920318" y="4574548"/>
                <a:ext cx="1019363" cy="915061"/>
              </a:xfrm>
              <a:prstGeom prst="rect">
                <a:avLst/>
              </a:prstGeom>
            </p:spPr>
          </p:pic>
          <p:pic>
            <p:nvPicPr>
              <p:cNvPr id="1136" name="Picture 1135" descr="A black background with a black square&#10;&#10;Description automatically generated with medium confidence">
                <a:extLst>
                  <a:ext uri="{FF2B5EF4-FFF2-40B4-BE49-F238E27FC236}">
                    <a16:creationId xmlns:a16="http://schemas.microsoft.com/office/drawing/2014/main" id="{4B175E4C-E276-F489-D3A4-6DD0CE5CB1F4}"/>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231986" y="5005524"/>
                <a:ext cx="832596" cy="615142"/>
              </a:xfrm>
              <a:prstGeom prst="rect">
                <a:avLst/>
              </a:prstGeom>
            </p:spPr>
          </p:pic>
        </p:grpSp>
        <p:pic>
          <p:nvPicPr>
            <p:cNvPr id="1132" name="Picture 1131" descr="A black background with a black square&#10;&#10;Description automatically generated with medium confidence">
              <a:extLst>
                <a:ext uri="{FF2B5EF4-FFF2-40B4-BE49-F238E27FC236}">
                  <a16:creationId xmlns:a16="http://schemas.microsoft.com/office/drawing/2014/main" id="{FE58B7A3-BB1B-B967-FA34-C47CC88345D1}"/>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flipH="1">
              <a:off x="8191856" y="4981468"/>
              <a:ext cx="1691979" cy="1349763"/>
            </a:xfrm>
            <a:prstGeom prst="rect">
              <a:avLst/>
            </a:prstGeom>
          </p:spPr>
        </p:pic>
      </p:grpSp>
    </p:spTree>
    <p:extLst>
      <p:ext uri="{BB962C8B-B14F-4D97-AF65-F5344CB8AC3E}">
        <p14:creationId xmlns:p14="http://schemas.microsoft.com/office/powerpoint/2010/main" val="38997493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7" name="Picture 6">
            <a:extLst>
              <a:ext uri="{FF2B5EF4-FFF2-40B4-BE49-F238E27FC236}">
                <a16:creationId xmlns:a16="http://schemas.microsoft.com/office/drawing/2014/main" id="{6C0AB082-F017-AAE6-EB28-210C50423F84}"/>
              </a:ext>
            </a:extLst>
          </p:cNvPr>
          <p:cNvPicPr>
            <a:picLocks noChangeAspect="1"/>
          </p:cNvPicPr>
          <p:nvPr/>
        </p:nvPicPr>
        <p:blipFill>
          <a:blip r:embed="rId5"/>
          <a:stretch>
            <a:fillRect/>
          </a:stretch>
        </p:blipFill>
        <p:spPr>
          <a:xfrm>
            <a:off x="0" y="-3737"/>
            <a:ext cx="12192000" cy="6848381"/>
          </a:xfrm>
          <a:prstGeom prst="rect">
            <a:avLst/>
          </a:prstGeom>
        </p:spPr>
      </p:pic>
    </p:spTree>
    <p:extLst>
      <p:ext uri="{BB962C8B-B14F-4D97-AF65-F5344CB8AC3E}">
        <p14:creationId xmlns:p14="http://schemas.microsoft.com/office/powerpoint/2010/main" val="68055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87F6E-5CF4-91C4-DF58-DD8B4CAB08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Picture 5">
            <a:extLst>
              <a:ext uri="{FF2B5EF4-FFF2-40B4-BE49-F238E27FC236}">
                <a16:creationId xmlns:a16="http://schemas.microsoft.com/office/drawing/2014/main" id="{3F29E9AB-4B84-F53B-E973-F4C9D72C6C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86525" y="0"/>
            <a:ext cx="5705475" cy="6858000"/>
          </a:xfrm>
          <a:prstGeom prst="rect">
            <a:avLst/>
          </a:prstGeom>
        </p:spPr>
      </p:pic>
      <p:pic>
        <p:nvPicPr>
          <p:cNvPr id="4" name="Picture 3" descr="A close up of a sign&#10;&#10;Description automatically generated">
            <a:hlinkClick r:id="rId4"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37033CAB-663C-239E-1C42-EA9417EAA6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6832" y="324241"/>
            <a:ext cx="793344" cy="762354"/>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4C3774B1-BF99-2A56-4F88-B197EE84BD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0357" y="2267341"/>
            <a:ext cx="793344" cy="762354"/>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897E23DB-7FEB-FD0B-0D5D-23467106E4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79092" y="152791"/>
            <a:ext cx="699315" cy="762354"/>
          </a:xfrm>
          <a:prstGeom prst="rect">
            <a:avLst/>
          </a:prstGeom>
        </p:spPr>
      </p:pic>
      <p:pic>
        <p:nvPicPr>
          <p:cNvPr id="12" name="Picture 11" descr="A bright yellow circle in the sky&#10;&#10;Description automatically generated">
            <a:extLst>
              <a:ext uri="{FF2B5EF4-FFF2-40B4-BE49-F238E27FC236}">
                <a16:creationId xmlns:a16="http://schemas.microsoft.com/office/drawing/2014/main" id="{B837E818-6060-F716-1382-45191A45C4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53701" y="-94682"/>
            <a:ext cx="1257300" cy="1257300"/>
          </a:xfrm>
          <a:prstGeom prst="rect">
            <a:avLst/>
          </a:prstGeom>
        </p:spPr>
      </p:pic>
      <p:pic>
        <p:nvPicPr>
          <p:cNvPr id="14" name="Picture 13" descr="A group of clouds in the sky&#10;&#10;Description automatically generated">
            <a:extLst>
              <a:ext uri="{FF2B5EF4-FFF2-40B4-BE49-F238E27FC236}">
                <a16:creationId xmlns:a16="http://schemas.microsoft.com/office/drawing/2014/main" id="{CE85B5ED-63B7-DD51-0EBF-2B6116A38366}"/>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7228866" y="130060"/>
            <a:ext cx="1257300" cy="688372"/>
          </a:xfrm>
          <a:prstGeom prst="rect">
            <a:avLst/>
          </a:prstGeom>
        </p:spPr>
      </p:pic>
      <p:pic>
        <p:nvPicPr>
          <p:cNvPr id="15" name="Picture 14" descr="A group of clouds in the sky&#10;&#10;Description automatically generated">
            <a:extLst>
              <a:ext uri="{FF2B5EF4-FFF2-40B4-BE49-F238E27FC236}">
                <a16:creationId xmlns:a16="http://schemas.microsoft.com/office/drawing/2014/main" id="{D7F83C79-F4D1-0C8E-5366-A079C2F269D7}"/>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2604314" y="152791"/>
            <a:ext cx="1812518" cy="992354"/>
          </a:xfrm>
          <a:prstGeom prst="rect">
            <a:avLst/>
          </a:prstGeom>
        </p:spPr>
      </p:pic>
      <p:pic>
        <p:nvPicPr>
          <p:cNvPr id="16" name="Picture 15" descr="A group of clouds in the sky&#10;&#10;Description automatically generated">
            <a:extLst>
              <a:ext uri="{FF2B5EF4-FFF2-40B4-BE49-F238E27FC236}">
                <a16:creationId xmlns:a16="http://schemas.microsoft.com/office/drawing/2014/main" id="{2BD96737-35A7-62D1-0236-D27FE212ED19}"/>
              </a:ext>
            </a:extLst>
          </p:cNvPr>
          <p:cNvPicPr>
            <a:picLocks noChangeAspect="1"/>
          </p:cNvPicPr>
          <p:nvPr/>
        </p:nvPicPr>
        <p:blipFill>
          <a:blip r:embed="rId13" cstate="print">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p:blipFill>
        <p:spPr>
          <a:xfrm>
            <a:off x="3597682" y="731006"/>
            <a:ext cx="1069569" cy="585589"/>
          </a:xfrm>
          <a:prstGeom prst="rect">
            <a:avLst/>
          </a:prstGeom>
        </p:spPr>
      </p:pic>
      <p:pic>
        <p:nvPicPr>
          <p:cNvPr id="17" name="Picture 16" descr="A group of clouds in the sky&#10;&#10;Description automatically generated">
            <a:extLst>
              <a:ext uri="{FF2B5EF4-FFF2-40B4-BE49-F238E27FC236}">
                <a16:creationId xmlns:a16="http://schemas.microsoft.com/office/drawing/2014/main" id="{53E3FE14-9820-DA32-B39F-90E7BE2D9C30}"/>
              </a:ext>
            </a:extLst>
          </p:cNvPr>
          <p:cNvPicPr>
            <a:picLocks noChangeAspect="1"/>
          </p:cNvPicPr>
          <p:nvPr/>
        </p:nvPicPr>
        <p:blipFill>
          <a:blip r:embed="rId15" cstate="print">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flipH="1">
            <a:off x="7886703" y="398223"/>
            <a:ext cx="1406932" cy="688372"/>
          </a:xfrm>
          <a:prstGeom prst="rect">
            <a:avLst/>
          </a:prstGeom>
        </p:spPr>
      </p:pic>
    </p:spTree>
    <p:extLst>
      <p:ext uri="{BB962C8B-B14F-4D97-AF65-F5344CB8AC3E}">
        <p14:creationId xmlns:p14="http://schemas.microsoft.com/office/powerpoint/2010/main" val="169136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Autofit/>
          </a:bodyPr>
          <a:lstStyle/>
          <a:p>
            <a:pPr algn="ctr"/>
            <a:r>
              <a:rPr lang="en-US" sz="8800" dirty="0"/>
              <a:t>SCRUM</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5" name="TextBox 4">
            <a:extLst>
              <a:ext uri="{FF2B5EF4-FFF2-40B4-BE49-F238E27FC236}">
                <a16:creationId xmlns:a16="http://schemas.microsoft.com/office/drawing/2014/main" id="{ACD7A93D-41CE-FB29-1D56-446625281429}"/>
              </a:ext>
            </a:extLst>
          </p:cNvPr>
          <p:cNvSpPr txBox="1"/>
          <p:nvPr/>
        </p:nvSpPr>
        <p:spPr>
          <a:xfrm>
            <a:off x="493059" y="4545123"/>
            <a:ext cx="11331388" cy="646331"/>
          </a:xfrm>
          <a:prstGeom prst="rect">
            <a:avLst/>
          </a:prstGeom>
          <a:noFill/>
        </p:spPr>
        <p:txBody>
          <a:bodyPr wrap="square">
            <a:spAutoFit/>
          </a:bodyPr>
          <a:lstStyle/>
          <a:p>
            <a:pPr marL="285750" indent="-285750">
              <a:buFont typeface="Wingdings" panose="05000000000000000000" pitchFamily="2" charset="2"/>
              <a:buChar char="ü"/>
            </a:pPr>
            <a:r>
              <a:rPr lang="en-US" b="0" i="0" dirty="0">
                <a:solidFill>
                  <a:srgbClr val="091E42"/>
                </a:solidFill>
                <a:effectLst/>
                <a:latin typeface="Charlie Text"/>
              </a:rPr>
              <a:t>Scrum is an </a:t>
            </a:r>
            <a:r>
              <a:rPr lang="en-US" b="1" i="0" u="sng" dirty="0">
                <a:solidFill>
                  <a:schemeClr val="accent1"/>
                </a:solidFill>
                <a:effectLst/>
                <a:latin typeface="Charlie Text"/>
              </a:rPr>
              <a:t>agile project management framework </a:t>
            </a:r>
            <a:r>
              <a:rPr lang="en-US" b="0" i="0" dirty="0">
                <a:solidFill>
                  <a:srgbClr val="091E42"/>
                </a:solidFill>
                <a:effectLst/>
                <a:latin typeface="Charlie Text"/>
              </a:rPr>
              <a:t>that helps teams structure and manage their work through a set of </a:t>
            </a:r>
            <a:r>
              <a:rPr lang="en-US" b="0" i="0" u="sng" dirty="0">
                <a:solidFill>
                  <a:srgbClr val="091E42"/>
                </a:solidFill>
                <a:effectLst/>
                <a:latin typeface="Charlie Text"/>
              </a:rPr>
              <a:t>values</a:t>
            </a:r>
            <a:r>
              <a:rPr lang="en-US" b="0" i="0" dirty="0">
                <a:solidFill>
                  <a:srgbClr val="091E42"/>
                </a:solidFill>
                <a:effectLst/>
                <a:latin typeface="Charlie Text"/>
              </a:rPr>
              <a:t>, </a:t>
            </a:r>
            <a:r>
              <a:rPr lang="en-US" b="0" i="0" u="sng" dirty="0">
                <a:solidFill>
                  <a:srgbClr val="091E42"/>
                </a:solidFill>
                <a:effectLst/>
                <a:latin typeface="Charlie Text"/>
              </a:rPr>
              <a:t>principles</a:t>
            </a:r>
            <a:r>
              <a:rPr lang="en-US" b="0" i="0" dirty="0">
                <a:solidFill>
                  <a:srgbClr val="091E42"/>
                </a:solidFill>
                <a:effectLst/>
                <a:latin typeface="Charlie Text"/>
              </a:rPr>
              <a:t>, and </a:t>
            </a:r>
            <a:r>
              <a:rPr lang="en-US" b="0" i="0" u="sng" dirty="0">
                <a:solidFill>
                  <a:srgbClr val="091E42"/>
                </a:solidFill>
                <a:effectLst/>
                <a:latin typeface="Charlie Text"/>
              </a:rPr>
              <a:t>practices</a:t>
            </a:r>
            <a:r>
              <a:rPr lang="en-US" b="0" i="0" dirty="0">
                <a:solidFill>
                  <a:srgbClr val="091E42"/>
                </a:solidFill>
                <a:effectLst/>
                <a:latin typeface="Charlie Text"/>
              </a:rPr>
              <a:t>.</a:t>
            </a:r>
            <a:endParaRPr lang="en-US" dirty="0"/>
          </a:p>
        </p:txBody>
      </p:sp>
      <p:sp>
        <p:nvSpPr>
          <p:cNvPr id="7" name="TextBox 6">
            <a:extLst>
              <a:ext uri="{FF2B5EF4-FFF2-40B4-BE49-F238E27FC236}">
                <a16:creationId xmlns:a16="http://schemas.microsoft.com/office/drawing/2014/main" id="{CF2091CC-8381-BE47-2A4C-45EFCE25E3BD}"/>
              </a:ext>
            </a:extLst>
          </p:cNvPr>
          <p:cNvSpPr txBox="1"/>
          <p:nvPr/>
        </p:nvSpPr>
        <p:spPr>
          <a:xfrm>
            <a:off x="493059" y="5369676"/>
            <a:ext cx="11223812" cy="646331"/>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091E42"/>
                </a:solidFill>
                <a:latin typeface="Charlie Text"/>
              </a:rPr>
              <a:t>Scrum is a </a:t>
            </a:r>
            <a:r>
              <a:rPr lang="en-US" b="1" u="sng" dirty="0">
                <a:solidFill>
                  <a:schemeClr val="accent1"/>
                </a:solidFill>
                <a:latin typeface="Charlie Text"/>
              </a:rPr>
              <a:t>lightweight framework </a:t>
            </a:r>
            <a:r>
              <a:rPr lang="en-US" dirty="0">
                <a:solidFill>
                  <a:srgbClr val="091E42"/>
                </a:solidFill>
                <a:latin typeface="Charlie Text"/>
              </a:rPr>
              <a:t>that helps </a:t>
            </a:r>
            <a:r>
              <a:rPr lang="en-US" u="sng" dirty="0">
                <a:solidFill>
                  <a:srgbClr val="091E42"/>
                </a:solidFill>
                <a:latin typeface="Charlie Text"/>
              </a:rPr>
              <a:t>people</a:t>
            </a:r>
            <a:r>
              <a:rPr lang="en-US" dirty="0">
                <a:solidFill>
                  <a:srgbClr val="091E42"/>
                </a:solidFill>
                <a:latin typeface="Charlie Text"/>
              </a:rPr>
              <a:t>, </a:t>
            </a:r>
            <a:r>
              <a:rPr lang="en-US" u="sng" dirty="0">
                <a:solidFill>
                  <a:srgbClr val="091E42"/>
                </a:solidFill>
                <a:latin typeface="Charlie Text"/>
              </a:rPr>
              <a:t>teams</a:t>
            </a:r>
            <a:r>
              <a:rPr lang="en-US" dirty="0">
                <a:solidFill>
                  <a:srgbClr val="091E42"/>
                </a:solidFill>
                <a:latin typeface="Charlie Text"/>
              </a:rPr>
              <a:t> and </a:t>
            </a:r>
            <a:r>
              <a:rPr lang="en-US" u="sng" dirty="0">
                <a:solidFill>
                  <a:srgbClr val="091E42"/>
                </a:solidFill>
                <a:latin typeface="Charlie Text"/>
              </a:rPr>
              <a:t>organizations</a:t>
            </a:r>
            <a:r>
              <a:rPr lang="en-US" dirty="0">
                <a:solidFill>
                  <a:srgbClr val="091E42"/>
                </a:solidFill>
                <a:latin typeface="Charlie Text"/>
              </a:rPr>
              <a:t> generate value through adaptive solutions for </a:t>
            </a:r>
            <a:r>
              <a:rPr lang="en-US" u="sng" dirty="0">
                <a:solidFill>
                  <a:srgbClr val="091E42"/>
                </a:solidFill>
                <a:latin typeface="Charlie Text"/>
              </a:rPr>
              <a:t>complex problems</a:t>
            </a:r>
            <a:r>
              <a:rPr lang="en-US" dirty="0">
                <a:solidFill>
                  <a:srgbClr val="091E42"/>
                </a:solidFill>
                <a:latin typeface="Charlie Text"/>
              </a:rPr>
              <a:t>.</a:t>
            </a:r>
          </a:p>
        </p:txBody>
      </p:sp>
    </p:spTree>
    <p:extLst>
      <p:ext uri="{BB962C8B-B14F-4D97-AF65-F5344CB8AC3E}">
        <p14:creationId xmlns:p14="http://schemas.microsoft.com/office/powerpoint/2010/main" val="14580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a:r>
              <a:rPr lang="en-US" b="1" i="0" dirty="0">
                <a:effectLst/>
              </a:rPr>
              <a:t>Activity: Scrum Roles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6" name="TextBox 5">
            <a:extLst>
              <a:ext uri="{FF2B5EF4-FFF2-40B4-BE49-F238E27FC236}">
                <a16:creationId xmlns:a16="http://schemas.microsoft.com/office/drawing/2014/main" id="{412F53DF-C2BE-6453-DA1C-E86A9287CD01}"/>
              </a:ext>
            </a:extLst>
          </p:cNvPr>
          <p:cNvSpPr txBox="1"/>
          <p:nvPr/>
        </p:nvSpPr>
        <p:spPr>
          <a:xfrm>
            <a:off x="2706848" y="704485"/>
            <a:ext cx="8324675" cy="369332"/>
          </a:xfrm>
          <a:prstGeom prst="rect">
            <a:avLst/>
          </a:prstGeom>
          <a:noFill/>
        </p:spPr>
        <p:txBody>
          <a:bodyPr wrap="square">
            <a:spAutoFit/>
          </a:bodyPr>
          <a:lstStyle/>
          <a:p>
            <a:r>
              <a:rPr lang="en-US" b="1" i="0" dirty="0">
                <a:solidFill>
                  <a:srgbClr val="374151"/>
                </a:solidFill>
                <a:effectLst/>
                <a:latin typeface="Söhne"/>
              </a:rPr>
              <a:t>Title: "Agile Transformation at XYZ Tech: Navigating Scrum Roles and Responsibilities"</a:t>
            </a:r>
            <a:endParaRPr lang="en-US" b="1" dirty="0"/>
          </a:p>
        </p:txBody>
      </p:sp>
      <p:sp>
        <p:nvSpPr>
          <p:cNvPr id="8" name="TextBox 7">
            <a:extLst>
              <a:ext uri="{FF2B5EF4-FFF2-40B4-BE49-F238E27FC236}">
                <a16:creationId xmlns:a16="http://schemas.microsoft.com/office/drawing/2014/main" id="{E6E771C3-6E2D-5D6F-E57D-D7291BCF7FDF}"/>
              </a:ext>
            </a:extLst>
          </p:cNvPr>
          <p:cNvSpPr txBox="1"/>
          <p:nvPr/>
        </p:nvSpPr>
        <p:spPr>
          <a:xfrm>
            <a:off x="394995" y="1166214"/>
            <a:ext cx="11402009" cy="5755422"/>
          </a:xfrm>
          <a:prstGeom prst="rect">
            <a:avLst/>
          </a:prstGeom>
          <a:noFill/>
        </p:spPr>
        <p:txBody>
          <a:bodyPr wrap="square">
            <a:spAutoFit/>
          </a:bodyPr>
          <a:lstStyle/>
          <a:p>
            <a:pPr algn="l"/>
            <a:r>
              <a:rPr lang="en-US" sz="1600" b="1" i="0" dirty="0">
                <a:solidFill>
                  <a:srgbClr val="374151"/>
                </a:solidFill>
                <a:effectLst/>
                <a:latin typeface="Söhne"/>
              </a:rPr>
              <a:t>Introduction: </a:t>
            </a:r>
            <a:r>
              <a:rPr lang="en-US" sz="1600" b="0" i="0" dirty="0">
                <a:solidFill>
                  <a:srgbClr val="374151"/>
                </a:solidFill>
                <a:effectLst/>
                <a:latin typeface="Söhne"/>
              </a:rPr>
              <a:t>In this case study, we will explore the journey of XYZ Tech, a mid-sized software development company, as they embark on an agile transformation using the Scrum framework. As part of their transformation, they are restructuring their teams and adopting Scrum roles to improve efficiency, collaboration, and product quality. Your task is to analyze the situation, identify challenges related to Scrum roles, and recommend solutions to address these challenges.</a:t>
            </a:r>
          </a:p>
          <a:p>
            <a:pPr algn="l"/>
            <a:endParaRPr lang="en-US" sz="1600" b="0" i="0" dirty="0">
              <a:solidFill>
                <a:srgbClr val="374151"/>
              </a:solidFill>
              <a:effectLst/>
              <a:latin typeface="Söhne"/>
            </a:endParaRPr>
          </a:p>
          <a:p>
            <a:pPr algn="l"/>
            <a:r>
              <a:rPr lang="en-US" sz="1600" b="1" i="0" dirty="0">
                <a:solidFill>
                  <a:srgbClr val="374151"/>
                </a:solidFill>
                <a:effectLst/>
                <a:latin typeface="Söhne"/>
              </a:rPr>
              <a:t>Background: </a:t>
            </a:r>
            <a:r>
              <a:rPr lang="en-US" sz="1600" b="0" i="0" dirty="0">
                <a:solidFill>
                  <a:srgbClr val="374151"/>
                </a:solidFill>
                <a:effectLst/>
                <a:latin typeface="Söhne"/>
              </a:rPr>
              <a:t>XYZ Tech traditionally followed a waterfall development process, which led to delayed releases, misalignment with customer needs, and poor visibility into project progress. To address these issues, the management decided to transition to the Scrum framework. As part of this transition, they are forming cross-functional Scrum teams and implementing Scrum roles.</a:t>
            </a:r>
          </a:p>
          <a:p>
            <a:pPr algn="l"/>
            <a:endParaRPr lang="en-US" sz="1600" b="0" i="0" dirty="0">
              <a:solidFill>
                <a:srgbClr val="374151"/>
              </a:solidFill>
              <a:effectLst/>
              <a:latin typeface="Söhne"/>
            </a:endParaRPr>
          </a:p>
          <a:p>
            <a:pPr algn="l"/>
            <a:r>
              <a:rPr lang="en-US" sz="1600" b="1" i="0" dirty="0">
                <a:solidFill>
                  <a:srgbClr val="374151"/>
                </a:solidFill>
                <a:effectLst/>
                <a:latin typeface="Söhne"/>
              </a:rPr>
              <a:t>Scrum Roles at XYZ Tech:</a:t>
            </a:r>
          </a:p>
          <a:p>
            <a:pPr algn="l">
              <a:buFont typeface="+mj-lt"/>
              <a:buAutoNum type="arabicPeriod"/>
            </a:pPr>
            <a:r>
              <a:rPr lang="en-US" sz="1600" b="0" i="0" u="sng" dirty="0">
                <a:solidFill>
                  <a:srgbClr val="374151"/>
                </a:solidFill>
                <a:effectLst/>
                <a:latin typeface="Söhne"/>
              </a:rPr>
              <a:t>Product Owner (PO): Sarah</a:t>
            </a:r>
          </a:p>
          <a:p>
            <a:pPr marL="742950" lvl="1" indent="-285750" algn="l">
              <a:buFont typeface="+mj-lt"/>
              <a:buAutoNum type="arabicPeriod"/>
            </a:pPr>
            <a:r>
              <a:rPr lang="en-US" sz="1600" b="0" i="0" dirty="0">
                <a:solidFill>
                  <a:srgbClr val="374151"/>
                </a:solidFill>
                <a:effectLst/>
                <a:latin typeface="Söhne"/>
              </a:rPr>
              <a:t>Responsible for defining and prioritizing the product backlog.</a:t>
            </a:r>
          </a:p>
          <a:p>
            <a:pPr marL="742950" lvl="1" indent="-285750" algn="l">
              <a:buFont typeface="+mj-lt"/>
              <a:buAutoNum type="arabicPeriod"/>
            </a:pPr>
            <a:r>
              <a:rPr lang="en-US" sz="1600" b="0" i="0" dirty="0">
                <a:solidFill>
                  <a:srgbClr val="374151"/>
                </a:solidFill>
                <a:effectLst/>
                <a:latin typeface="Söhne"/>
              </a:rPr>
              <a:t>Ensures that the team works on the most valuable features for the business.</a:t>
            </a:r>
          </a:p>
          <a:p>
            <a:pPr marL="742950" lvl="1" indent="-285750" algn="l">
              <a:buFont typeface="+mj-lt"/>
              <a:buAutoNum type="arabicPeriod"/>
            </a:pPr>
            <a:r>
              <a:rPr lang="en-US" sz="1600" b="0" i="0" dirty="0">
                <a:solidFill>
                  <a:srgbClr val="374151"/>
                </a:solidFill>
                <a:effectLst/>
                <a:latin typeface="Söhne"/>
              </a:rPr>
              <a:t>Acts as a bridge between stakeholders and the development team.</a:t>
            </a:r>
          </a:p>
          <a:p>
            <a:pPr algn="l">
              <a:buFont typeface="+mj-lt"/>
              <a:buAutoNum type="arabicPeriod"/>
            </a:pPr>
            <a:r>
              <a:rPr lang="en-US" sz="1600" b="0" i="0" u="sng" dirty="0">
                <a:solidFill>
                  <a:srgbClr val="374151"/>
                </a:solidFill>
                <a:effectLst/>
                <a:latin typeface="Söhne"/>
              </a:rPr>
              <a:t>Scrum Master: Alex</a:t>
            </a:r>
          </a:p>
          <a:p>
            <a:pPr marL="742950" lvl="1" indent="-285750" algn="l">
              <a:buFont typeface="+mj-lt"/>
              <a:buAutoNum type="arabicPeriod"/>
            </a:pPr>
            <a:r>
              <a:rPr lang="en-US" sz="1600" b="0" i="0" dirty="0">
                <a:solidFill>
                  <a:srgbClr val="374151"/>
                </a:solidFill>
                <a:effectLst/>
                <a:latin typeface="Söhne"/>
              </a:rPr>
              <a:t>Facilitates Scrum events (Sprint planning, Daily Scrum, Sprint Review, Sprint Retrospective).</a:t>
            </a:r>
          </a:p>
          <a:p>
            <a:pPr marL="742950" lvl="1" indent="-285750" algn="l">
              <a:buFont typeface="+mj-lt"/>
              <a:buAutoNum type="arabicPeriod"/>
            </a:pPr>
            <a:r>
              <a:rPr lang="en-US" sz="1600" b="0" i="0" dirty="0">
                <a:solidFill>
                  <a:srgbClr val="374151"/>
                </a:solidFill>
                <a:effectLst/>
                <a:latin typeface="Söhne"/>
              </a:rPr>
              <a:t>Removes obstacles and ensures the team adheres to Scrum principles.</a:t>
            </a:r>
          </a:p>
          <a:p>
            <a:pPr marL="742950" lvl="1" indent="-285750" algn="l">
              <a:buFont typeface="+mj-lt"/>
              <a:buAutoNum type="arabicPeriod"/>
            </a:pPr>
            <a:r>
              <a:rPr lang="en-US" sz="1600" b="0" i="0" dirty="0">
                <a:solidFill>
                  <a:srgbClr val="374151"/>
                </a:solidFill>
                <a:effectLst/>
                <a:latin typeface="Söhne"/>
              </a:rPr>
              <a:t>Guides the team in continuous improvement and self-organization.</a:t>
            </a:r>
          </a:p>
          <a:p>
            <a:pPr algn="l">
              <a:buFont typeface="+mj-lt"/>
              <a:buAutoNum type="arabicPeriod"/>
            </a:pPr>
            <a:r>
              <a:rPr lang="en-US" sz="1600" b="0" i="0" u="sng" dirty="0">
                <a:solidFill>
                  <a:srgbClr val="374151"/>
                </a:solidFill>
                <a:effectLst/>
                <a:latin typeface="Söhne"/>
              </a:rPr>
              <a:t>Development Team: Cross-functional members</a:t>
            </a:r>
          </a:p>
          <a:p>
            <a:pPr marL="742950" lvl="1" indent="-285750" algn="l">
              <a:buFont typeface="+mj-lt"/>
              <a:buAutoNum type="arabicPeriod"/>
            </a:pPr>
            <a:r>
              <a:rPr lang="en-US" sz="1600" b="0" i="0" dirty="0">
                <a:solidFill>
                  <a:srgbClr val="374151"/>
                </a:solidFill>
                <a:effectLst/>
                <a:latin typeface="Söhne"/>
              </a:rPr>
              <a:t>Responsible for designing, developing, testing, and delivering increments of the product.</a:t>
            </a:r>
          </a:p>
          <a:p>
            <a:pPr marL="742950" lvl="1" indent="-285750" algn="l">
              <a:buFont typeface="+mj-lt"/>
              <a:buAutoNum type="arabicPeriod"/>
            </a:pPr>
            <a:r>
              <a:rPr lang="en-US" sz="1600" b="0" i="0" dirty="0">
                <a:solidFill>
                  <a:srgbClr val="374151"/>
                </a:solidFill>
                <a:effectLst/>
                <a:latin typeface="Söhne"/>
              </a:rPr>
              <a:t>Self-organizes to determine how to best accomplish the work in the Sprint.</a:t>
            </a:r>
          </a:p>
          <a:p>
            <a:pPr marL="742950" lvl="1" indent="-285750" algn="l">
              <a:buFont typeface="+mj-lt"/>
              <a:buAutoNum type="arabicPeriod"/>
            </a:pPr>
            <a:r>
              <a:rPr lang="en-US" sz="1600" b="0" i="0" dirty="0">
                <a:solidFill>
                  <a:srgbClr val="374151"/>
                </a:solidFill>
                <a:effectLst/>
                <a:latin typeface="Söhne"/>
              </a:rPr>
              <a:t>Collaborates closely with the Product Owner to clarify requirements.</a:t>
            </a:r>
          </a:p>
          <a:p>
            <a:pPr algn="l"/>
            <a:endParaRPr lang="en-US" sz="1600" b="0" i="0" dirty="0">
              <a:solidFill>
                <a:srgbClr val="374151"/>
              </a:solidFill>
              <a:effectLst/>
              <a:latin typeface="Söhne"/>
            </a:endParaRPr>
          </a:p>
        </p:txBody>
      </p:sp>
    </p:spTree>
    <p:extLst>
      <p:ext uri="{BB962C8B-B14F-4D97-AF65-F5344CB8AC3E}">
        <p14:creationId xmlns:p14="http://schemas.microsoft.com/office/powerpoint/2010/main" val="12947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3" name="TextBox 2">
            <a:extLst>
              <a:ext uri="{FF2B5EF4-FFF2-40B4-BE49-F238E27FC236}">
                <a16:creationId xmlns:a16="http://schemas.microsoft.com/office/drawing/2014/main" id="{BFFB5753-72A3-4C4A-7D36-69DC602DDD28}"/>
              </a:ext>
            </a:extLst>
          </p:cNvPr>
          <p:cNvSpPr txBox="1"/>
          <p:nvPr/>
        </p:nvSpPr>
        <p:spPr>
          <a:xfrm>
            <a:off x="503853" y="889844"/>
            <a:ext cx="11327363" cy="2800767"/>
          </a:xfrm>
          <a:prstGeom prst="rect">
            <a:avLst/>
          </a:prstGeom>
          <a:noFill/>
        </p:spPr>
        <p:txBody>
          <a:bodyPr wrap="square">
            <a:spAutoFit/>
          </a:bodyPr>
          <a:lstStyle/>
          <a:p>
            <a:pPr algn="l"/>
            <a:r>
              <a:rPr lang="en-US" sz="1600" b="1" dirty="0">
                <a:solidFill>
                  <a:srgbClr val="374151"/>
                </a:solidFill>
                <a:latin typeface="Söhne"/>
              </a:rPr>
              <a:t>Challenges Faced:</a:t>
            </a:r>
          </a:p>
          <a:p>
            <a:pPr algn="l">
              <a:buFont typeface="+mj-lt"/>
              <a:buAutoNum type="arabicPeriod"/>
            </a:pPr>
            <a:r>
              <a:rPr lang="en-US" sz="1600" u="sng" dirty="0">
                <a:solidFill>
                  <a:srgbClr val="374151"/>
                </a:solidFill>
                <a:latin typeface="Söhne"/>
              </a:rPr>
              <a:t>Lack of Clarity in Role Definitions: </a:t>
            </a:r>
            <a:r>
              <a:rPr lang="en-US" sz="1600" dirty="0">
                <a:solidFill>
                  <a:srgbClr val="374151"/>
                </a:solidFill>
                <a:latin typeface="Söhne"/>
              </a:rPr>
              <a:t>The team members are still adjusting to their new roles, and there is confusion about the specific responsibilities of each role.</a:t>
            </a:r>
          </a:p>
          <a:p>
            <a:pPr algn="l">
              <a:buFont typeface="+mj-lt"/>
              <a:buAutoNum type="arabicPeriod"/>
            </a:pPr>
            <a:r>
              <a:rPr lang="en-US" sz="1600" u="sng" dirty="0">
                <a:solidFill>
                  <a:srgbClr val="374151"/>
                </a:solidFill>
                <a:latin typeface="Söhne"/>
              </a:rPr>
              <a:t>Balancing Priorities: </a:t>
            </a:r>
            <a:r>
              <a:rPr lang="en-US" sz="1600" dirty="0">
                <a:solidFill>
                  <a:srgbClr val="374151"/>
                </a:solidFill>
                <a:latin typeface="Söhne"/>
              </a:rPr>
              <a:t>Sarah, the Product Owner, is struggling to balance stakeholder requests and expectations while maintaining a clear product backlog. There are constant changes in priorities.</a:t>
            </a:r>
          </a:p>
          <a:p>
            <a:pPr algn="l">
              <a:buFont typeface="+mj-lt"/>
              <a:buAutoNum type="arabicPeriod"/>
            </a:pPr>
            <a:r>
              <a:rPr lang="en-US" sz="1600" u="sng" dirty="0">
                <a:solidFill>
                  <a:srgbClr val="374151"/>
                </a:solidFill>
                <a:latin typeface="Söhne"/>
              </a:rPr>
              <a:t>Overemphasis on Authority: </a:t>
            </a:r>
            <a:r>
              <a:rPr lang="en-US" sz="1600" dirty="0">
                <a:solidFill>
                  <a:srgbClr val="374151"/>
                </a:solidFill>
                <a:latin typeface="Söhne"/>
              </a:rPr>
              <a:t>Alex, the Scrum Master, sometimes finds it challenging to facilitate discussions without imposing decisions on the team due to their authoritative approach.</a:t>
            </a:r>
          </a:p>
          <a:p>
            <a:pPr algn="l">
              <a:buFont typeface="+mj-lt"/>
              <a:buAutoNum type="arabicPeriod"/>
            </a:pPr>
            <a:r>
              <a:rPr lang="en-US" sz="1600" u="sng" dirty="0">
                <a:solidFill>
                  <a:srgbClr val="374151"/>
                </a:solidFill>
                <a:latin typeface="Söhne"/>
              </a:rPr>
              <a:t>Technical and Functional Silos: </a:t>
            </a:r>
            <a:r>
              <a:rPr lang="en-US" sz="1600" dirty="0">
                <a:solidFill>
                  <a:srgbClr val="374151"/>
                </a:solidFill>
                <a:latin typeface="Söhne"/>
              </a:rPr>
              <a:t>Some team members are having difficulty breaking away from their specialized areas, leading to reduced collaboration and slower progress.</a:t>
            </a:r>
          </a:p>
          <a:p>
            <a:pPr algn="l">
              <a:buFont typeface="+mj-lt"/>
              <a:buAutoNum type="arabicPeriod"/>
            </a:pPr>
            <a:r>
              <a:rPr lang="en-US" sz="1600" u="sng" dirty="0">
                <a:solidFill>
                  <a:srgbClr val="374151"/>
                </a:solidFill>
                <a:latin typeface="Söhne"/>
              </a:rPr>
              <a:t>Incomplete Self-Organization: </a:t>
            </a:r>
            <a:r>
              <a:rPr lang="en-US" sz="1600" dirty="0">
                <a:solidFill>
                  <a:srgbClr val="374151"/>
                </a:solidFill>
                <a:latin typeface="Söhne"/>
              </a:rPr>
              <a:t>The development team has yet to fully grasp the concept of self-organization, often waiting for explicit instructions rather than proactively making decisions.</a:t>
            </a:r>
          </a:p>
        </p:txBody>
      </p:sp>
      <p:sp>
        <p:nvSpPr>
          <p:cNvPr id="5" name="Title 2">
            <a:extLst>
              <a:ext uri="{FF2B5EF4-FFF2-40B4-BE49-F238E27FC236}">
                <a16:creationId xmlns:a16="http://schemas.microsoft.com/office/drawing/2014/main" id="{722E0113-823A-2A4E-E795-55C29C1B0AC9}"/>
              </a:ext>
            </a:extLst>
          </p:cNvPr>
          <p:cNvSpPr>
            <a:spLocks noGrp="1"/>
          </p:cNvSpPr>
          <p:nvPr>
            <p:ph type="title"/>
          </p:nvPr>
        </p:nvSpPr>
        <p:spPr>
          <a:xfrm>
            <a:off x="0" y="0"/>
            <a:ext cx="12192000" cy="640080"/>
          </a:xfrm>
          <a:solidFill>
            <a:srgbClr val="00B050"/>
          </a:solidFill>
        </p:spPr>
        <p:txBody>
          <a:bodyPr/>
          <a:lstStyle/>
          <a:p>
            <a:pPr algn="l"/>
            <a:r>
              <a:rPr lang="en-US" b="1" i="0" dirty="0">
                <a:effectLst/>
              </a:rPr>
              <a:t>Activity: Scrum Roles</a:t>
            </a:r>
          </a:p>
        </p:txBody>
      </p:sp>
      <p:sp>
        <p:nvSpPr>
          <p:cNvPr id="7" name="TextBox 6">
            <a:extLst>
              <a:ext uri="{FF2B5EF4-FFF2-40B4-BE49-F238E27FC236}">
                <a16:creationId xmlns:a16="http://schemas.microsoft.com/office/drawing/2014/main" id="{F20D266D-9EBB-A63D-4F68-EBAB1B583B5F}"/>
              </a:ext>
            </a:extLst>
          </p:cNvPr>
          <p:cNvSpPr txBox="1"/>
          <p:nvPr/>
        </p:nvSpPr>
        <p:spPr>
          <a:xfrm>
            <a:off x="516940" y="3940375"/>
            <a:ext cx="11047445" cy="2800767"/>
          </a:xfrm>
          <a:prstGeom prst="rect">
            <a:avLst/>
          </a:prstGeom>
          <a:noFill/>
        </p:spPr>
        <p:txBody>
          <a:bodyPr wrap="square">
            <a:spAutoFit/>
          </a:bodyPr>
          <a:lstStyle/>
          <a:p>
            <a:pPr algn="l"/>
            <a:r>
              <a:rPr lang="en-US" sz="1600" b="1" dirty="0">
                <a:solidFill>
                  <a:srgbClr val="374151"/>
                </a:solidFill>
                <a:latin typeface="Söhne"/>
              </a:rPr>
              <a:t>Discussion Questions:</a:t>
            </a:r>
          </a:p>
          <a:p>
            <a:pPr algn="l">
              <a:buFont typeface="+mj-lt"/>
              <a:buAutoNum type="arabicPeriod"/>
            </a:pPr>
            <a:r>
              <a:rPr lang="en-US" sz="1600" dirty="0">
                <a:solidFill>
                  <a:srgbClr val="374151"/>
                </a:solidFill>
                <a:latin typeface="Söhne"/>
              </a:rPr>
              <a:t>What are the core responsibilities of the Product Owner, and how can Sarah improve her backlog management and communication with stakeholders?</a:t>
            </a:r>
          </a:p>
          <a:p>
            <a:pPr algn="l">
              <a:buFont typeface="+mj-lt"/>
              <a:buAutoNum type="arabicPeriod"/>
            </a:pPr>
            <a:r>
              <a:rPr lang="en-US" sz="1600" dirty="0">
                <a:solidFill>
                  <a:srgbClr val="374151"/>
                </a:solidFill>
                <a:latin typeface="Söhne"/>
              </a:rPr>
              <a:t>How can Alex, the Scrum Master, shift from an authoritative stance to a facilitative one, ensuring the team takes ownership of decisions?</a:t>
            </a:r>
          </a:p>
          <a:p>
            <a:pPr algn="l">
              <a:buFont typeface="+mj-lt"/>
              <a:buAutoNum type="arabicPeriod"/>
            </a:pPr>
            <a:r>
              <a:rPr lang="en-US" sz="1600" dirty="0">
                <a:solidFill>
                  <a:srgbClr val="374151"/>
                </a:solidFill>
                <a:latin typeface="Söhne"/>
              </a:rPr>
              <a:t>What strategies can the development team adopt to overcome technical and functional silos and encourage more cross-functional collaboration?</a:t>
            </a:r>
          </a:p>
          <a:p>
            <a:pPr algn="l">
              <a:buFont typeface="+mj-lt"/>
              <a:buAutoNum type="arabicPeriod"/>
            </a:pPr>
            <a:r>
              <a:rPr lang="en-US" sz="1600" dirty="0">
                <a:solidFill>
                  <a:srgbClr val="374151"/>
                </a:solidFill>
                <a:latin typeface="Söhne"/>
              </a:rPr>
              <a:t>Why is self-organization important for a Scrum team, and what benefits can XYZ Tech gain from fostering a culture of self-organization?</a:t>
            </a:r>
          </a:p>
          <a:p>
            <a:pPr algn="l">
              <a:buFont typeface="+mj-lt"/>
              <a:buAutoNum type="arabicPeriod"/>
            </a:pPr>
            <a:r>
              <a:rPr lang="en-US" sz="1600" dirty="0">
                <a:solidFill>
                  <a:srgbClr val="374151"/>
                </a:solidFill>
                <a:latin typeface="Söhne"/>
              </a:rPr>
              <a:t>Suggest actionable steps XYZ Tech can take to address the challenges they are facing and improve their implementation of the Scrum framework.</a:t>
            </a:r>
          </a:p>
        </p:txBody>
      </p:sp>
    </p:spTree>
    <p:extLst>
      <p:ext uri="{BB962C8B-B14F-4D97-AF65-F5344CB8AC3E}">
        <p14:creationId xmlns:p14="http://schemas.microsoft.com/office/powerpoint/2010/main" val="351548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Autofit/>
          </a:bodyPr>
          <a:lstStyle/>
          <a:p>
            <a:pPr algn="ctr"/>
            <a:r>
              <a:rPr lang="en-US" sz="8800" dirty="0"/>
              <a:t>SCRUM ARTIFACTS</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519482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a:r>
              <a:rPr lang="en-US" b="1" i="0" dirty="0">
                <a:effectLst/>
              </a:rPr>
              <a:t>Scrum Artifacts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5122" name="Picture 2" descr="The Three Scrum Artifacts - Knoldus Blogs">
            <a:extLst>
              <a:ext uri="{FF2B5EF4-FFF2-40B4-BE49-F238E27FC236}">
                <a16:creationId xmlns:a16="http://schemas.microsoft.com/office/drawing/2014/main" id="{45009E25-55BD-D4CF-8268-7BD9C43C97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53"/>
          <a:stretch/>
        </p:blipFill>
        <p:spPr bwMode="auto">
          <a:xfrm>
            <a:off x="2362408" y="1151792"/>
            <a:ext cx="8001000" cy="36144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792A5F-B1AB-EF28-A55F-FE653D6FC5D3}"/>
              </a:ext>
            </a:extLst>
          </p:cNvPr>
          <p:cNvSpPr txBox="1"/>
          <p:nvPr/>
        </p:nvSpPr>
        <p:spPr>
          <a:xfrm>
            <a:off x="314287" y="3762221"/>
            <a:ext cx="2949820" cy="1200329"/>
          </a:xfrm>
          <a:prstGeom prst="rect">
            <a:avLst/>
          </a:prstGeom>
          <a:solidFill>
            <a:srgbClr val="ED3926"/>
          </a:solidFill>
          <a:ln>
            <a:solidFill>
              <a:srgbClr val="ED3926"/>
            </a:solidFill>
            <a:extLst>
              <a:ext uri="{C807C97D-BFC1-408E-A445-0C87EB9F89A2}">
                <ask:lineSketchStyleProps xmlns:ask="http://schemas.microsoft.com/office/drawing/2018/sketchyshapes" sd="1099023641">
                  <a:custGeom>
                    <a:avLst/>
                    <a:gdLst>
                      <a:gd name="connsiteX0" fmla="*/ 0 w 2949820"/>
                      <a:gd name="connsiteY0" fmla="*/ 0 h 1200329"/>
                      <a:gd name="connsiteX1" fmla="*/ 648960 w 2949820"/>
                      <a:gd name="connsiteY1" fmla="*/ 0 h 1200329"/>
                      <a:gd name="connsiteX2" fmla="*/ 1268423 w 2949820"/>
                      <a:gd name="connsiteY2" fmla="*/ 0 h 1200329"/>
                      <a:gd name="connsiteX3" fmla="*/ 1887885 w 2949820"/>
                      <a:gd name="connsiteY3" fmla="*/ 0 h 1200329"/>
                      <a:gd name="connsiteX4" fmla="*/ 2949820 w 2949820"/>
                      <a:gd name="connsiteY4" fmla="*/ 0 h 1200329"/>
                      <a:gd name="connsiteX5" fmla="*/ 2949820 w 2949820"/>
                      <a:gd name="connsiteY5" fmla="*/ 412113 h 1200329"/>
                      <a:gd name="connsiteX6" fmla="*/ 2949820 w 2949820"/>
                      <a:gd name="connsiteY6" fmla="*/ 776213 h 1200329"/>
                      <a:gd name="connsiteX7" fmla="*/ 2949820 w 2949820"/>
                      <a:gd name="connsiteY7" fmla="*/ 1200329 h 1200329"/>
                      <a:gd name="connsiteX8" fmla="*/ 2359856 w 2949820"/>
                      <a:gd name="connsiteY8" fmla="*/ 1200329 h 1200329"/>
                      <a:gd name="connsiteX9" fmla="*/ 1828888 w 2949820"/>
                      <a:gd name="connsiteY9" fmla="*/ 1200329 h 1200329"/>
                      <a:gd name="connsiteX10" fmla="*/ 1297921 w 2949820"/>
                      <a:gd name="connsiteY10" fmla="*/ 1200329 h 1200329"/>
                      <a:gd name="connsiteX11" fmla="*/ 796451 w 2949820"/>
                      <a:gd name="connsiteY11" fmla="*/ 1200329 h 1200329"/>
                      <a:gd name="connsiteX12" fmla="*/ 0 w 2949820"/>
                      <a:gd name="connsiteY12" fmla="*/ 1200329 h 1200329"/>
                      <a:gd name="connsiteX13" fmla="*/ 0 w 2949820"/>
                      <a:gd name="connsiteY13" fmla="*/ 824226 h 1200329"/>
                      <a:gd name="connsiteX14" fmla="*/ 0 w 2949820"/>
                      <a:gd name="connsiteY14" fmla="*/ 424116 h 1200329"/>
                      <a:gd name="connsiteX15" fmla="*/ 0 w 2949820"/>
                      <a:gd name="connsiteY15"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9820" h="1200329" fill="none" extrusionOk="0">
                        <a:moveTo>
                          <a:pt x="0" y="0"/>
                        </a:moveTo>
                        <a:cubicBezTo>
                          <a:pt x="182385" y="-58974"/>
                          <a:pt x="346414" y="42358"/>
                          <a:pt x="648960" y="0"/>
                        </a:cubicBezTo>
                        <a:cubicBezTo>
                          <a:pt x="951506" y="-42358"/>
                          <a:pt x="1057735" y="59087"/>
                          <a:pt x="1268423" y="0"/>
                        </a:cubicBezTo>
                        <a:cubicBezTo>
                          <a:pt x="1479111" y="-59087"/>
                          <a:pt x="1590944" y="361"/>
                          <a:pt x="1887885" y="0"/>
                        </a:cubicBezTo>
                        <a:cubicBezTo>
                          <a:pt x="2184826" y="-361"/>
                          <a:pt x="2672880" y="2580"/>
                          <a:pt x="2949820" y="0"/>
                        </a:cubicBezTo>
                        <a:cubicBezTo>
                          <a:pt x="2966764" y="130020"/>
                          <a:pt x="2936611" y="248033"/>
                          <a:pt x="2949820" y="412113"/>
                        </a:cubicBezTo>
                        <a:cubicBezTo>
                          <a:pt x="2963029" y="576193"/>
                          <a:pt x="2930821" y="647954"/>
                          <a:pt x="2949820" y="776213"/>
                        </a:cubicBezTo>
                        <a:cubicBezTo>
                          <a:pt x="2968819" y="904472"/>
                          <a:pt x="2920585" y="1056701"/>
                          <a:pt x="2949820" y="1200329"/>
                        </a:cubicBezTo>
                        <a:cubicBezTo>
                          <a:pt x="2707646" y="1269827"/>
                          <a:pt x="2546795" y="1189334"/>
                          <a:pt x="2359856" y="1200329"/>
                        </a:cubicBezTo>
                        <a:cubicBezTo>
                          <a:pt x="2172917" y="1211324"/>
                          <a:pt x="1963422" y="1142902"/>
                          <a:pt x="1828888" y="1200329"/>
                        </a:cubicBezTo>
                        <a:cubicBezTo>
                          <a:pt x="1694354" y="1257756"/>
                          <a:pt x="1552256" y="1171982"/>
                          <a:pt x="1297921" y="1200329"/>
                        </a:cubicBezTo>
                        <a:cubicBezTo>
                          <a:pt x="1043586" y="1228676"/>
                          <a:pt x="944329" y="1143577"/>
                          <a:pt x="796451" y="1200329"/>
                        </a:cubicBezTo>
                        <a:cubicBezTo>
                          <a:pt x="648573" y="1257081"/>
                          <a:pt x="397000" y="1172440"/>
                          <a:pt x="0" y="1200329"/>
                        </a:cubicBezTo>
                        <a:cubicBezTo>
                          <a:pt x="-10366" y="1019262"/>
                          <a:pt x="38182" y="983889"/>
                          <a:pt x="0" y="824226"/>
                        </a:cubicBezTo>
                        <a:cubicBezTo>
                          <a:pt x="-38182" y="664563"/>
                          <a:pt x="13825" y="536934"/>
                          <a:pt x="0" y="424116"/>
                        </a:cubicBezTo>
                        <a:cubicBezTo>
                          <a:pt x="-13825" y="311298"/>
                          <a:pt x="16126" y="165743"/>
                          <a:pt x="0" y="0"/>
                        </a:cubicBezTo>
                        <a:close/>
                      </a:path>
                      <a:path w="2949820" h="1200329" stroke="0" extrusionOk="0">
                        <a:moveTo>
                          <a:pt x="0" y="0"/>
                        </a:moveTo>
                        <a:cubicBezTo>
                          <a:pt x="195787" y="-32019"/>
                          <a:pt x="330741" y="38501"/>
                          <a:pt x="619462" y="0"/>
                        </a:cubicBezTo>
                        <a:cubicBezTo>
                          <a:pt x="908183" y="-38501"/>
                          <a:pt x="959582" y="17816"/>
                          <a:pt x="1179928" y="0"/>
                        </a:cubicBezTo>
                        <a:cubicBezTo>
                          <a:pt x="1400274" y="-17816"/>
                          <a:pt x="1547791" y="32807"/>
                          <a:pt x="1740394" y="0"/>
                        </a:cubicBezTo>
                        <a:cubicBezTo>
                          <a:pt x="1932997" y="-32807"/>
                          <a:pt x="2143292" y="15461"/>
                          <a:pt x="2359856" y="0"/>
                        </a:cubicBezTo>
                        <a:cubicBezTo>
                          <a:pt x="2576420" y="-15461"/>
                          <a:pt x="2763306" y="42241"/>
                          <a:pt x="2949820" y="0"/>
                        </a:cubicBezTo>
                        <a:cubicBezTo>
                          <a:pt x="2966181" y="131804"/>
                          <a:pt x="2931597" y="184532"/>
                          <a:pt x="2949820" y="364100"/>
                        </a:cubicBezTo>
                        <a:cubicBezTo>
                          <a:pt x="2968043" y="543668"/>
                          <a:pt x="2933355" y="647769"/>
                          <a:pt x="2949820" y="752206"/>
                        </a:cubicBezTo>
                        <a:cubicBezTo>
                          <a:pt x="2966285" y="856643"/>
                          <a:pt x="2905945" y="1093944"/>
                          <a:pt x="2949820" y="1200329"/>
                        </a:cubicBezTo>
                        <a:cubicBezTo>
                          <a:pt x="2822100" y="1204569"/>
                          <a:pt x="2467102" y="1169535"/>
                          <a:pt x="2330358" y="1200329"/>
                        </a:cubicBezTo>
                        <a:cubicBezTo>
                          <a:pt x="2193614" y="1231123"/>
                          <a:pt x="1865432" y="1151638"/>
                          <a:pt x="1710896" y="1200329"/>
                        </a:cubicBezTo>
                        <a:cubicBezTo>
                          <a:pt x="1556360" y="1249020"/>
                          <a:pt x="1295821" y="1183264"/>
                          <a:pt x="1061935" y="1200329"/>
                        </a:cubicBezTo>
                        <a:cubicBezTo>
                          <a:pt x="828049" y="1217394"/>
                          <a:pt x="469910" y="1129457"/>
                          <a:pt x="0" y="1200329"/>
                        </a:cubicBezTo>
                        <a:cubicBezTo>
                          <a:pt x="-12410" y="1097585"/>
                          <a:pt x="44966" y="946482"/>
                          <a:pt x="0" y="812223"/>
                        </a:cubicBezTo>
                        <a:cubicBezTo>
                          <a:pt x="-44966" y="677964"/>
                          <a:pt x="17853" y="625257"/>
                          <a:pt x="0" y="448123"/>
                        </a:cubicBezTo>
                        <a:cubicBezTo>
                          <a:pt x="-17853" y="270989"/>
                          <a:pt x="46764" y="159194"/>
                          <a:pt x="0" y="0"/>
                        </a:cubicBezTo>
                        <a:close/>
                      </a:path>
                    </a:pathLst>
                  </a:custGeom>
                  <ask:type>
                    <ask:lineSketchNone/>
                  </ask:type>
                </ask:lineSketchStyleProps>
              </a:ext>
            </a:extLst>
          </a:ln>
        </p:spPr>
        <p:txBody>
          <a:bodyPr wrap="square">
            <a:spAutoFit/>
          </a:bodyPr>
          <a:lstStyle/>
          <a:p>
            <a:r>
              <a:rPr lang="en-US" sz="1800" dirty="0">
                <a:solidFill>
                  <a:schemeClr val="bg2"/>
                </a:solidFill>
                <a:latin typeface="clearsans"/>
              </a:rPr>
              <a:t>An emergent, ordered list of what is needed to improve the product and includes the product goal</a:t>
            </a:r>
            <a:endParaRPr lang="en-US" dirty="0">
              <a:solidFill>
                <a:schemeClr val="bg2"/>
              </a:solidFill>
            </a:endParaRPr>
          </a:p>
        </p:txBody>
      </p:sp>
      <p:sp>
        <p:nvSpPr>
          <p:cNvPr id="7" name="TextBox 6">
            <a:extLst>
              <a:ext uri="{FF2B5EF4-FFF2-40B4-BE49-F238E27FC236}">
                <a16:creationId xmlns:a16="http://schemas.microsoft.com/office/drawing/2014/main" id="{AEA73B1C-B741-BDEC-DD54-112D232E1F92}"/>
              </a:ext>
            </a:extLst>
          </p:cNvPr>
          <p:cNvSpPr txBox="1"/>
          <p:nvPr/>
        </p:nvSpPr>
        <p:spPr>
          <a:xfrm>
            <a:off x="3663363" y="4657868"/>
            <a:ext cx="4459734" cy="1200329"/>
          </a:xfrm>
          <a:prstGeom prst="rect">
            <a:avLst/>
          </a:prstGeom>
          <a:solidFill>
            <a:srgbClr val="33BA51"/>
          </a:solidFill>
          <a:ln>
            <a:solidFill>
              <a:srgbClr val="33BA51"/>
            </a:solidFill>
            <a:extLst>
              <a:ext uri="{C807C97D-BFC1-408E-A445-0C87EB9F89A2}">
                <ask:lineSketchStyleProps xmlns:ask="http://schemas.microsoft.com/office/drawing/2018/sketchyshapes" sd="3744928857">
                  <a:custGeom>
                    <a:avLst/>
                    <a:gdLst>
                      <a:gd name="connsiteX0" fmla="*/ 0 w 4459734"/>
                      <a:gd name="connsiteY0" fmla="*/ 0 h 1200329"/>
                      <a:gd name="connsiteX1" fmla="*/ 602064 w 4459734"/>
                      <a:gd name="connsiteY1" fmla="*/ 0 h 1200329"/>
                      <a:gd name="connsiteX2" fmla="*/ 1025739 w 4459734"/>
                      <a:gd name="connsiteY2" fmla="*/ 0 h 1200329"/>
                      <a:gd name="connsiteX3" fmla="*/ 1449414 w 4459734"/>
                      <a:gd name="connsiteY3" fmla="*/ 0 h 1200329"/>
                      <a:gd name="connsiteX4" fmla="*/ 2006880 w 4459734"/>
                      <a:gd name="connsiteY4" fmla="*/ 0 h 1200329"/>
                      <a:gd name="connsiteX5" fmla="*/ 2430555 w 4459734"/>
                      <a:gd name="connsiteY5" fmla="*/ 0 h 1200329"/>
                      <a:gd name="connsiteX6" fmla="*/ 2988022 w 4459734"/>
                      <a:gd name="connsiteY6" fmla="*/ 0 h 1200329"/>
                      <a:gd name="connsiteX7" fmla="*/ 3456294 w 4459734"/>
                      <a:gd name="connsiteY7" fmla="*/ 0 h 1200329"/>
                      <a:gd name="connsiteX8" fmla="*/ 3879969 w 4459734"/>
                      <a:gd name="connsiteY8" fmla="*/ 0 h 1200329"/>
                      <a:gd name="connsiteX9" fmla="*/ 4459734 w 4459734"/>
                      <a:gd name="connsiteY9" fmla="*/ 0 h 1200329"/>
                      <a:gd name="connsiteX10" fmla="*/ 4459734 w 4459734"/>
                      <a:gd name="connsiteY10" fmla="*/ 376103 h 1200329"/>
                      <a:gd name="connsiteX11" fmla="*/ 4459734 w 4459734"/>
                      <a:gd name="connsiteY11" fmla="*/ 764209 h 1200329"/>
                      <a:gd name="connsiteX12" fmla="*/ 4459734 w 4459734"/>
                      <a:gd name="connsiteY12" fmla="*/ 1200329 h 1200329"/>
                      <a:gd name="connsiteX13" fmla="*/ 4036059 w 4459734"/>
                      <a:gd name="connsiteY13" fmla="*/ 1200329 h 1200329"/>
                      <a:gd name="connsiteX14" fmla="*/ 3612385 w 4459734"/>
                      <a:gd name="connsiteY14" fmla="*/ 1200329 h 1200329"/>
                      <a:gd name="connsiteX15" fmla="*/ 3010320 w 4459734"/>
                      <a:gd name="connsiteY15" fmla="*/ 1200329 h 1200329"/>
                      <a:gd name="connsiteX16" fmla="*/ 2408256 w 4459734"/>
                      <a:gd name="connsiteY16" fmla="*/ 1200329 h 1200329"/>
                      <a:gd name="connsiteX17" fmla="*/ 1850790 w 4459734"/>
                      <a:gd name="connsiteY17" fmla="*/ 1200329 h 1200329"/>
                      <a:gd name="connsiteX18" fmla="*/ 1204128 w 4459734"/>
                      <a:gd name="connsiteY18" fmla="*/ 1200329 h 1200329"/>
                      <a:gd name="connsiteX19" fmla="*/ 735856 w 4459734"/>
                      <a:gd name="connsiteY19" fmla="*/ 1200329 h 1200329"/>
                      <a:gd name="connsiteX20" fmla="*/ 0 w 4459734"/>
                      <a:gd name="connsiteY20" fmla="*/ 1200329 h 1200329"/>
                      <a:gd name="connsiteX21" fmla="*/ 0 w 4459734"/>
                      <a:gd name="connsiteY21" fmla="*/ 836229 h 1200329"/>
                      <a:gd name="connsiteX22" fmla="*/ 0 w 4459734"/>
                      <a:gd name="connsiteY22" fmla="*/ 448123 h 1200329"/>
                      <a:gd name="connsiteX23" fmla="*/ 0 w 4459734"/>
                      <a:gd name="connsiteY23"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59734" h="1200329" fill="none" extrusionOk="0">
                        <a:moveTo>
                          <a:pt x="0" y="0"/>
                        </a:moveTo>
                        <a:cubicBezTo>
                          <a:pt x="193271" y="-56109"/>
                          <a:pt x="337930" y="42283"/>
                          <a:pt x="602064" y="0"/>
                        </a:cubicBezTo>
                        <a:cubicBezTo>
                          <a:pt x="866198" y="-42283"/>
                          <a:pt x="907152" y="14667"/>
                          <a:pt x="1025739" y="0"/>
                        </a:cubicBezTo>
                        <a:cubicBezTo>
                          <a:pt x="1144327" y="-14667"/>
                          <a:pt x="1278994" y="26441"/>
                          <a:pt x="1449414" y="0"/>
                        </a:cubicBezTo>
                        <a:cubicBezTo>
                          <a:pt x="1619835" y="-26441"/>
                          <a:pt x="1801301" y="23584"/>
                          <a:pt x="2006880" y="0"/>
                        </a:cubicBezTo>
                        <a:cubicBezTo>
                          <a:pt x="2212459" y="-23584"/>
                          <a:pt x="2341285" y="21196"/>
                          <a:pt x="2430555" y="0"/>
                        </a:cubicBezTo>
                        <a:cubicBezTo>
                          <a:pt x="2519826" y="-21196"/>
                          <a:pt x="2771845" y="52545"/>
                          <a:pt x="2988022" y="0"/>
                        </a:cubicBezTo>
                        <a:cubicBezTo>
                          <a:pt x="3204199" y="-52545"/>
                          <a:pt x="3233119" y="42042"/>
                          <a:pt x="3456294" y="0"/>
                        </a:cubicBezTo>
                        <a:cubicBezTo>
                          <a:pt x="3679469" y="-42042"/>
                          <a:pt x="3684074" y="27393"/>
                          <a:pt x="3879969" y="0"/>
                        </a:cubicBezTo>
                        <a:cubicBezTo>
                          <a:pt x="4075864" y="-27393"/>
                          <a:pt x="4259560" y="67352"/>
                          <a:pt x="4459734" y="0"/>
                        </a:cubicBezTo>
                        <a:cubicBezTo>
                          <a:pt x="4479901" y="92858"/>
                          <a:pt x="4431858" y="277833"/>
                          <a:pt x="4459734" y="376103"/>
                        </a:cubicBezTo>
                        <a:cubicBezTo>
                          <a:pt x="4487610" y="474373"/>
                          <a:pt x="4452514" y="597017"/>
                          <a:pt x="4459734" y="764209"/>
                        </a:cubicBezTo>
                        <a:cubicBezTo>
                          <a:pt x="4466954" y="931401"/>
                          <a:pt x="4408001" y="992439"/>
                          <a:pt x="4459734" y="1200329"/>
                        </a:cubicBezTo>
                        <a:cubicBezTo>
                          <a:pt x="4285382" y="1240900"/>
                          <a:pt x="4165355" y="1162574"/>
                          <a:pt x="4036059" y="1200329"/>
                        </a:cubicBezTo>
                        <a:cubicBezTo>
                          <a:pt x="3906763" y="1238084"/>
                          <a:pt x="3768942" y="1196560"/>
                          <a:pt x="3612385" y="1200329"/>
                        </a:cubicBezTo>
                        <a:cubicBezTo>
                          <a:pt x="3455828" y="1204098"/>
                          <a:pt x="3258404" y="1171946"/>
                          <a:pt x="3010320" y="1200329"/>
                        </a:cubicBezTo>
                        <a:cubicBezTo>
                          <a:pt x="2762236" y="1228712"/>
                          <a:pt x="2556082" y="1146279"/>
                          <a:pt x="2408256" y="1200329"/>
                        </a:cubicBezTo>
                        <a:cubicBezTo>
                          <a:pt x="2260430" y="1254379"/>
                          <a:pt x="1998446" y="1173081"/>
                          <a:pt x="1850790" y="1200329"/>
                        </a:cubicBezTo>
                        <a:cubicBezTo>
                          <a:pt x="1703134" y="1227577"/>
                          <a:pt x="1492631" y="1128437"/>
                          <a:pt x="1204128" y="1200329"/>
                        </a:cubicBezTo>
                        <a:cubicBezTo>
                          <a:pt x="915625" y="1272221"/>
                          <a:pt x="960530" y="1197603"/>
                          <a:pt x="735856" y="1200329"/>
                        </a:cubicBezTo>
                        <a:cubicBezTo>
                          <a:pt x="511182" y="1203055"/>
                          <a:pt x="240045" y="1185334"/>
                          <a:pt x="0" y="1200329"/>
                        </a:cubicBezTo>
                        <a:cubicBezTo>
                          <a:pt x="-37129" y="1060659"/>
                          <a:pt x="6918" y="998856"/>
                          <a:pt x="0" y="836229"/>
                        </a:cubicBezTo>
                        <a:cubicBezTo>
                          <a:pt x="-6918" y="673602"/>
                          <a:pt x="21183" y="629191"/>
                          <a:pt x="0" y="448123"/>
                        </a:cubicBezTo>
                        <a:cubicBezTo>
                          <a:pt x="-21183" y="267055"/>
                          <a:pt x="53443" y="154170"/>
                          <a:pt x="0" y="0"/>
                        </a:cubicBezTo>
                        <a:close/>
                      </a:path>
                      <a:path w="4459734" h="1200329" stroke="0" extrusionOk="0">
                        <a:moveTo>
                          <a:pt x="0" y="0"/>
                        </a:moveTo>
                        <a:cubicBezTo>
                          <a:pt x="166254" y="-51787"/>
                          <a:pt x="317508" y="59970"/>
                          <a:pt x="557467" y="0"/>
                        </a:cubicBezTo>
                        <a:cubicBezTo>
                          <a:pt x="797426" y="-59970"/>
                          <a:pt x="865793" y="13233"/>
                          <a:pt x="1159531" y="0"/>
                        </a:cubicBezTo>
                        <a:cubicBezTo>
                          <a:pt x="1453269" y="-13233"/>
                          <a:pt x="1475452" y="30714"/>
                          <a:pt x="1583206" y="0"/>
                        </a:cubicBezTo>
                        <a:cubicBezTo>
                          <a:pt x="1690960" y="-30714"/>
                          <a:pt x="1928587" y="54081"/>
                          <a:pt x="2229867" y="0"/>
                        </a:cubicBezTo>
                        <a:cubicBezTo>
                          <a:pt x="2531147" y="-54081"/>
                          <a:pt x="2528973" y="28247"/>
                          <a:pt x="2653542" y="0"/>
                        </a:cubicBezTo>
                        <a:cubicBezTo>
                          <a:pt x="2778111" y="-28247"/>
                          <a:pt x="2946098" y="53696"/>
                          <a:pt x="3166411" y="0"/>
                        </a:cubicBezTo>
                        <a:cubicBezTo>
                          <a:pt x="3386724" y="-53696"/>
                          <a:pt x="3408535" y="27494"/>
                          <a:pt x="3634683" y="0"/>
                        </a:cubicBezTo>
                        <a:cubicBezTo>
                          <a:pt x="3860831" y="-27494"/>
                          <a:pt x="4277183" y="68360"/>
                          <a:pt x="4459734" y="0"/>
                        </a:cubicBezTo>
                        <a:cubicBezTo>
                          <a:pt x="4505948" y="200261"/>
                          <a:pt x="4447424" y="251501"/>
                          <a:pt x="4459734" y="412113"/>
                        </a:cubicBezTo>
                        <a:cubicBezTo>
                          <a:pt x="4472044" y="572725"/>
                          <a:pt x="4436319" y="730357"/>
                          <a:pt x="4459734" y="836229"/>
                        </a:cubicBezTo>
                        <a:cubicBezTo>
                          <a:pt x="4483149" y="942101"/>
                          <a:pt x="4418313" y="1071735"/>
                          <a:pt x="4459734" y="1200329"/>
                        </a:cubicBezTo>
                        <a:cubicBezTo>
                          <a:pt x="4198759" y="1238698"/>
                          <a:pt x="4145931" y="1154893"/>
                          <a:pt x="3902267" y="1200329"/>
                        </a:cubicBezTo>
                        <a:cubicBezTo>
                          <a:pt x="3658603" y="1245765"/>
                          <a:pt x="3574335" y="1186160"/>
                          <a:pt x="3433995" y="1200329"/>
                        </a:cubicBezTo>
                        <a:cubicBezTo>
                          <a:pt x="3293655" y="1214498"/>
                          <a:pt x="3056014" y="1157905"/>
                          <a:pt x="2921126" y="1200329"/>
                        </a:cubicBezTo>
                        <a:cubicBezTo>
                          <a:pt x="2786238" y="1242753"/>
                          <a:pt x="2603602" y="1162260"/>
                          <a:pt x="2363659" y="1200329"/>
                        </a:cubicBezTo>
                        <a:cubicBezTo>
                          <a:pt x="2123716" y="1238398"/>
                          <a:pt x="2019107" y="1180552"/>
                          <a:pt x="1895387" y="1200329"/>
                        </a:cubicBezTo>
                        <a:cubicBezTo>
                          <a:pt x="1771667" y="1220106"/>
                          <a:pt x="1503638" y="1137025"/>
                          <a:pt x="1337920" y="1200329"/>
                        </a:cubicBezTo>
                        <a:cubicBezTo>
                          <a:pt x="1172202" y="1263633"/>
                          <a:pt x="1009003" y="1190351"/>
                          <a:pt x="825051" y="1200329"/>
                        </a:cubicBezTo>
                        <a:cubicBezTo>
                          <a:pt x="641099" y="1210307"/>
                          <a:pt x="244360" y="1181196"/>
                          <a:pt x="0" y="1200329"/>
                        </a:cubicBezTo>
                        <a:cubicBezTo>
                          <a:pt x="-25983" y="1105415"/>
                          <a:pt x="11529" y="949306"/>
                          <a:pt x="0" y="788216"/>
                        </a:cubicBezTo>
                        <a:cubicBezTo>
                          <a:pt x="-11529" y="627126"/>
                          <a:pt x="13078" y="516239"/>
                          <a:pt x="0" y="424116"/>
                        </a:cubicBezTo>
                        <a:cubicBezTo>
                          <a:pt x="-13078" y="331993"/>
                          <a:pt x="44312" y="170649"/>
                          <a:pt x="0" y="0"/>
                        </a:cubicBezTo>
                        <a:close/>
                      </a:path>
                    </a:pathLst>
                  </a:custGeom>
                  <ask:type>
                    <ask:lineSketchNone/>
                  </ask:type>
                </ask:lineSketchStyleProps>
              </a:ext>
            </a:extLst>
          </a:ln>
        </p:spPr>
        <p:txBody>
          <a:bodyPr wrap="square">
            <a:spAutoFit/>
          </a:bodyPr>
          <a:lstStyle/>
          <a:p>
            <a:r>
              <a:rPr lang="en-US" sz="1800" dirty="0">
                <a:solidFill>
                  <a:schemeClr val="bg2"/>
                </a:solidFill>
                <a:latin typeface="clearsans"/>
              </a:rPr>
              <a:t>The set of product backlog items selected for the sprint by the developers (team members), plus a plan for delivering the increment and realizing the sprint goal</a:t>
            </a:r>
            <a:endParaRPr lang="en-US" dirty="0">
              <a:solidFill>
                <a:schemeClr val="bg2"/>
              </a:solidFill>
            </a:endParaRPr>
          </a:p>
        </p:txBody>
      </p:sp>
      <p:sp>
        <p:nvSpPr>
          <p:cNvPr id="12" name="TextBox 11">
            <a:extLst>
              <a:ext uri="{FF2B5EF4-FFF2-40B4-BE49-F238E27FC236}">
                <a16:creationId xmlns:a16="http://schemas.microsoft.com/office/drawing/2014/main" id="{EB19E66F-9125-5BE3-0AC0-3EAD84C7C044}"/>
              </a:ext>
            </a:extLst>
          </p:cNvPr>
          <p:cNvSpPr txBox="1"/>
          <p:nvPr/>
        </p:nvSpPr>
        <p:spPr>
          <a:xfrm>
            <a:off x="8522354" y="4023164"/>
            <a:ext cx="3512527" cy="1477328"/>
          </a:xfrm>
          <a:prstGeom prst="rect">
            <a:avLst/>
          </a:prstGeom>
          <a:solidFill>
            <a:srgbClr val="87C0ED"/>
          </a:solidFill>
          <a:ln>
            <a:solidFill>
              <a:srgbClr val="87C0ED"/>
            </a:solidFill>
            <a:extLst>
              <a:ext uri="{C807C97D-BFC1-408E-A445-0C87EB9F89A2}">
                <ask:lineSketchStyleProps xmlns:ask="http://schemas.microsoft.com/office/drawing/2018/sketchyshapes" sd="711956671">
                  <a:custGeom>
                    <a:avLst/>
                    <a:gdLst>
                      <a:gd name="connsiteX0" fmla="*/ 0 w 3512527"/>
                      <a:gd name="connsiteY0" fmla="*/ 0 h 1477328"/>
                      <a:gd name="connsiteX1" fmla="*/ 480045 w 3512527"/>
                      <a:gd name="connsiteY1" fmla="*/ 0 h 1477328"/>
                      <a:gd name="connsiteX2" fmla="*/ 995216 w 3512527"/>
                      <a:gd name="connsiteY2" fmla="*/ 0 h 1477328"/>
                      <a:gd name="connsiteX3" fmla="*/ 1475261 w 3512527"/>
                      <a:gd name="connsiteY3" fmla="*/ 0 h 1477328"/>
                      <a:gd name="connsiteX4" fmla="*/ 2060683 w 3512527"/>
                      <a:gd name="connsiteY4" fmla="*/ 0 h 1477328"/>
                      <a:gd name="connsiteX5" fmla="*/ 2716354 w 3512527"/>
                      <a:gd name="connsiteY5" fmla="*/ 0 h 1477328"/>
                      <a:gd name="connsiteX6" fmla="*/ 3512527 w 3512527"/>
                      <a:gd name="connsiteY6" fmla="*/ 0 h 1477328"/>
                      <a:gd name="connsiteX7" fmla="*/ 3512527 w 3512527"/>
                      <a:gd name="connsiteY7" fmla="*/ 448123 h 1477328"/>
                      <a:gd name="connsiteX8" fmla="*/ 3512527 w 3512527"/>
                      <a:gd name="connsiteY8" fmla="*/ 896246 h 1477328"/>
                      <a:gd name="connsiteX9" fmla="*/ 3512527 w 3512527"/>
                      <a:gd name="connsiteY9" fmla="*/ 1477328 h 1477328"/>
                      <a:gd name="connsiteX10" fmla="*/ 2927106 w 3512527"/>
                      <a:gd name="connsiteY10" fmla="*/ 1477328 h 1477328"/>
                      <a:gd name="connsiteX11" fmla="*/ 2411935 w 3512527"/>
                      <a:gd name="connsiteY11" fmla="*/ 1477328 h 1477328"/>
                      <a:gd name="connsiteX12" fmla="*/ 1861639 w 3512527"/>
                      <a:gd name="connsiteY12" fmla="*/ 1477328 h 1477328"/>
                      <a:gd name="connsiteX13" fmla="*/ 1276218 w 3512527"/>
                      <a:gd name="connsiteY13" fmla="*/ 1477328 h 1477328"/>
                      <a:gd name="connsiteX14" fmla="*/ 725922 w 3512527"/>
                      <a:gd name="connsiteY14" fmla="*/ 1477328 h 1477328"/>
                      <a:gd name="connsiteX15" fmla="*/ 0 w 3512527"/>
                      <a:gd name="connsiteY15" fmla="*/ 1477328 h 1477328"/>
                      <a:gd name="connsiteX16" fmla="*/ 0 w 3512527"/>
                      <a:gd name="connsiteY16" fmla="*/ 970112 h 1477328"/>
                      <a:gd name="connsiteX17" fmla="*/ 0 w 3512527"/>
                      <a:gd name="connsiteY17" fmla="*/ 492443 h 1477328"/>
                      <a:gd name="connsiteX18" fmla="*/ 0 w 3512527"/>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2527" h="1477328" fill="none" extrusionOk="0">
                        <a:moveTo>
                          <a:pt x="0" y="0"/>
                        </a:moveTo>
                        <a:cubicBezTo>
                          <a:pt x="116801" y="-14843"/>
                          <a:pt x="372140" y="4907"/>
                          <a:pt x="480045" y="0"/>
                        </a:cubicBezTo>
                        <a:cubicBezTo>
                          <a:pt x="587951" y="-4907"/>
                          <a:pt x="864064" y="50293"/>
                          <a:pt x="995216" y="0"/>
                        </a:cubicBezTo>
                        <a:cubicBezTo>
                          <a:pt x="1126368" y="-50293"/>
                          <a:pt x="1235656" y="40442"/>
                          <a:pt x="1475261" y="0"/>
                        </a:cubicBezTo>
                        <a:cubicBezTo>
                          <a:pt x="1714867" y="-40442"/>
                          <a:pt x="1907237" y="69429"/>
                          <a:pt x="2060683" y="0"/>
                        </a:cubicBezTo>
                        <a:cubicBezTo>
                          <a:pt x="2214129" y="-69429"/>
                          <a:pt x="2546443" y="9679"/>
                          <a:pt x="2716354" y="0"/>
                        </a:cubicBezTo>
                        <a:cubicBezTo>
                          <a:pt x="2886265" y="-9679"/>
                          <a:pt x="3229799" y="53677"/>
                          <a:pt x="3512527" y="0"/>
                        </a:cubicBezTo>
                        <a:cubicBezTo>
                          <a:pt x="3524554" y="199601"/>
                          <a:pt x="3504973" y="287423"/>
                          <a:pt x="3512527" y="448123"/>
                        </a:cubicBezTo>
                        <a:cubicBezTo>
                          <a:pt x="3520081" y="608823"/>
                          <a:pt x="3459010" y="795104"/>
                          <a:pt x="3512527" y="896246"/>
                        </a:cubicBezTo>
                        <a:cubicBezTo>
                          <a:pt x="3566044" y="997388"/>
                          <a:pt x="3456219" y="1265223"/>
                          <a:pt x="3512527" y="1477328"/>
                        </a:cubicBezTo>
                        <a:cubicBezTo>
                          <a:pt x="3291671" y="1540588"/>
                          <a:pt x="3092487" y="1440600"/>
                          <a:pt x="2927106" y="1477328"/>
                        </a:cubicBezTo>
                        <a:cubicBezTo>
                          <a:pt x="2761725" y="1514056"/>
                          <a:pt x="2535775" y="1466298"/>
                          <a:pt x="2411935" y="1477328"/>
                        </a:cubicBezTo>
                        <a:cubicBezTo>
                          <a:pt x="2288095" y="1488358"/>
                          <a:pt x="2132724" y="1429247"/>
                          <a:pt x="1861639" y="1477328"/>
                        </a:cubicBezTo>
                        <a:cubicBezTo>
                          <a:pt x="1590554" y="1525409"/>
                          <a:pt x="1553706" y="1443532"/>
                          <a:pt x="1276218" y="1477328"/>
                        </a:cubicBezTo>
                        <a:cubicBezTo>
                          <a:pt x="998730" y="1511124"/>
                          <a:pt x="936636" y="1451046"/>
                          <a:pt x="725922" y="1477328"/>
                        </a:cubicBezTo>
                        <a:cubicBezTo>
                          <a:pt x="515208" y="1503610"/>
                          <a:pt x="227528" y="1397777"/>
                          <a:pt x="0" y="1477328"/>
                        </a:cubicBezTo>
                        <a:cubicBezTo>
                          <a:pt x="-51927" y="1226846"/>
                          <a:pt x="41945" y="1155379"/>
                          <a:pt x="0" y="970112"/>
                        </a:cubicBezTo>
                        <a:cubicBezTo>
                          <a:pt x="-41945" y="784845"/>
                          <a:pt x="8529" y="657462"/>
                          <a:pt x="0" y="492443"/>
                        </a:cubicBezTo>
                        <a:cubicBezTo>
                          <a:pt x="-8529" y="327424"/>
                          <a:pt x="55936" y="204438"/>
                          <a:pt x="0" y="0"/>
                        </a:cubicBezTo>
                        <a:close/>
                      </a:path>
                      <a:path w="3512527" h="1477328" stroke="0" extrusionOk="0">
                        <a:moveTo>
                          <a:pt x="0" y="0"/>
                        </a:moveTo>
                        <a:cubicBezTo>
                          <a:pt x="137591" y="-30223"/>
                          <a:pt x="445367" y="19120"/>
                          <a:pt x="655672" y="0"/>
                        </a:cubicBezTo>
                        <a:cubicBezTo>
                          <a:pt x="865977" y="-19120"/>
                          <a:pt x="898190" y="29474"/>
                          <a:pt x="1135717" y="0"/>
                        </a:cubicBezTo>
                        <a:cubicBezTo>
                          <a:pt x="1373245" y="-29474"/>
                          <a:pt x="1540904" y="29494"/>
                          <a:pt x="1791389" y="0"/>
                        </a:cubicBezTo>
                        <a:cubicBezTo>
                          <a:pt x="2041874" y="-29494"/>
                          <a:pt x="2284467" y="59470"/>
                          <a:pt x="2447060" y="0"/>
                        </a:cubicBezTo>
                        <a:cubicBezTo>
                          <a:pt x="2609653" y="-59470"/>
                          <a:pt x="2754387" y="50025"/>
                          <a:pt x="2927106" y="0"/>
                        </a:cubicBezTo>
                        <a:cubicBezTo>
                          <a:pt x="3099825" y="-50025"/>
                          <a:pt x="3285629" y="14582"/>
                          <a:pt x="3512527" y="0"/>
                        </a:cubicBezTo>
                        <a:cubicBezTo>
                          <a:pt x="3527769" y="220418"/>
                          <a:pt x="3470683" y="240183"/>
                          <a:pt x="3512527" y="448123"/>
                        </a:cubicBezTo>
                        <a:cubicBezTo>
                          <a:pt x="3554371" y="656063"/>
                          <a:pt x="3489943" y="801856"/>
                          <a:pt x="3512527" y="940565"/>
                        </a:cubicBezTo>
                        <a:cubicBezTo>
                          <a:pt x="3535111" y="1079274"/>
                          <a:pt x="3479231" y="1254731"/>
                          <a:pt x="3512527" y="1477328"/>
                        </a:cubicBezTo>
                        <a:cubicBezTo>
                          <a:pt x="3204153" y="1514192"/>
                          <a:pt x="3137311" y="1409062"/>
                          <a:pt x="2891981" y="1477328"/>
                        </a:cubicBezTo>
                        <a:cubicBezTo>
                          <a:pt x="2646651" y="1545594"/>
                          <a:pt x="2593604" y="1450089"/>
                          <a:pt x="2411935" y="1477328"/>
                        </a:cubicBezTo>
                        <a:cubicBezTo>
                          <a:pt x="2230266" y="1504567"/>
                          <a:pt x="2075277" y="1467473"/>
                          <a:pt x="1896765" y="1477328"/>
                        </a:cubicBezTo>
                        <a:cubicBezTo>
                          <a:pt x="1718253" y="1487183"/>
                          <a:pt x="1457218" y="1432334"/>
                          <a:pt x="1276218" y="1477328"/>
                        </a:cubicBezTo>
                        <a:cubicBezTo>
                          <a:pt x="1095218" y="1522322"/>
                          <a:pt x="926833" y="1414390"/>
                          <a:pt x="620546" y="1477328"/>
                        </a:cubicBezTo>
                        <a:cubicBezTo>
                          <a:pt x="314259" y="1540266"/>
                          <a:pt x="137641" y="1473684"/>
                          <a:pt x="0" y="1477328"/>
                        </a:cubicBezTo>
                        <a:cubicBezTo>
                          <a:pt x="-41953" y="1326923"/>
                          <a:pt x="23741" y="1099024"/>
                          <a:pt x="0" y="999659"/>
                        </a:cubicBezTo>
                        <a:cubicBezTo>
                          <a:pt x="-23741" y="900294"/>
                          <a:pt x="44778" y="588967"/>
                          <a:pt x="0" y="477669"/>
                        </a:cubicBezTo>
                        <a:cubicBezTo>
                          <a:pt x="-44778" y="366371"/>
                          <a:pt x="19208" y="113969"/>
                          <a:pt x="0" y="0"/>
                        </a:cubicBezTo>
                        <a:close/>
                      </a:path>
                    </a:pathLst>
                  </a:custGeom>
                  <ask:type>
                    <ask:lineSketchNone/>
                  </ask:type>
                </ask:lineSketchStyleProps>
              </a:ext>
            </a:extLst>
          </a:ln>
        </p:spPr>
        <p:txBody>
          <a:bodyPr wrap="square">
            <a:spAutoFit/>
          </a:bodyPr>
          <a:lstStyle/>
          <a:p>
            <a:r>
              <a:rPr lang="en-US" sz="1800" dirty="0">
                <a:solidFill>
                  <a:schemeClr val="bg2"/>
                </a:solidFill>
                <a:latin typeface="clearsans"/>
              </a:rPr>
              <a:t>A sum of usable sprint backlog items completed by the developers in the sprint that meets the definition of done, plus the value of all the increments that came before</a:t>
            </a:r>
            <a:endParaRPr lang="en-US" dirty="0">
              <a:solidFill>
                <a:schemeClr val="bg2"/>
              </a:solidFill>
            </a:endParaRPr>
          </a:p>
        </p:txBody>
      </p:sp>
      <p:sp>
        <p:nvSpPr>
          <p:cNvPr id="14" name="Arrow: Down 13">
            <a:extLst>
              <a:ext uri="{FF2B5EF4-FFF2-40B4-BE49-F238E27FC236}">
                <a16:creationId xmlns:a16="http://schemas.microsoft.com/office/drawing/2014/main" id="{F5C4D3F5-DF68-D9A9-F15B-C03B8AD4539B}"/>
              </a:ext>
            </a:extLst>
          </p:cNvPr>
          <p:cNvSpPr/>
          <p:nvPr/>
        </p:nvSpPr>
        <p:spPr>
          <a:xfrm rot="2400405">
            <a:off x="2411768" y="2748491"/>
            <a:ext cx="173580" cy="795120"/>
          </a:xfrm>
          <a:prstGeom prst="downArrow">
            <a:avLst/>
          </a:prstGeom>
          <a:solidFill>
            <a:srgbClr val="ED39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a:extLst>
              <a:ext uri="{FF2B5EF4-FFF2-40B4-BE49-F238E27FC236}">
                <a16:creationId xmlns:a16="http://schemas.microsoft.com/office/drawing/2014/main" id="{D506C25A-0942-B26D-9FA9-1A283DB63AFC}"/>
              </a:ext>
            </a:extLst>
          </p:cNvPr>
          <p:cNvSpPr/>
          <p:nvPr/>
        </p:nvSpPr>
        <p:spPr>
          <a:xfrm>
            <a:off x="5806440" y="3526010"/>
            <a:ext cx="173580" cy="795120"/>
          </a:xfrm>
          <a:prstGeom prst="downArrow">
            <a:avLst/>
          </a:prstGeom>
          <a:solidFill>
            <a:srgbClr val="33BA51"/>
          </a:solidFill>
          <a:ln>
            <a:solidFill>
              <a:srgbClr val="33B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0BCC6B-3F18-E536-6865-3FEB4000BC01}"/>
              </a:ext>
            </a:extLst>
          </p:cNvPr>
          <p:cNvSpPr/>
          <p:nvPr/>
        </p:nvSpPr>
        <p:spPr>
          <a:xfrm rot="18796891">
            <a:off x="10128468" y="2773021"/>
            <a:ext cx="173580" cy="795120"/>
          </a:xfrm>
          <a:prstGeom prst="downArrow">
            <a:avLst/>
          </a:prstGeom>
          <a:solidFill>
            <a:srgbClr val="87C0ED"/>
          </a:solidFill>
          <a:ln>
            <a:solidFill>
              <a:srgbClr val="87C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0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750"/>
            <a:ext cx="12192000" cy="640080"/>
          </a:xfrm>
          <a:solidFill>
            <a:srgbClr val="00B050"/>
          </a:solidFill>
        </p:spPr>
        <p:txBody>
          <a:bodyPr/>
          <a:lstStyle/>
          <a:p>
            <a:pPr algn="l"/>
            <a:r>
              <a:rPr lang="en-US" b="1" i="0" dirty="0">
                <a:effectLst/>
              </a:rPr>
              <a:t>Product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6" name="Diagram 5">
            <a:extLst>
              <a:ext uri="{FF2B5EF4-FFF2-40B4-BE49-F238E27FC236}">
                <a16:creationId xmlns:a16="http://schemas.microsoft.com/office/drawing/2014/main" id="{5080A298-BBA6-5FFC-CBBC-60A833DB8C62}"/>
              </a:ext>
            </a:extLst>
          </p:cNvPr>
          <p:cNvGraphicFramePr/>
          <p:nvPr>
            <p:extLst>
              <p:ext uri="{D42A27DB-BD31-4B8C-83A1-F6EECF244321}">
                <p14:modId xmlns:p14="http://schemas.microsoft.com/office/powerpoint/2010/main" val="1473256629"/>
              </p:ext>
            </p:extLst>
          </p:nvPr>
        </p:nvGraphicFramePr>
        <p:xfrm>
          <a:off x="2837343" y="1158575"/>
          <a:ext cx="7422393" cy="4699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614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750"/>
            <a:ext cx="12192000" cy="640080"/>
          </a:xfrm>
          <a:solidFill>
            <a:srgbClr val="00B050"/>
          </a:solidFill>
        </p:spPr>
        <p:txBody>
          <a:bodyPr/>
          <a:lstStyle/>
          <a:p>
            <a:pPr algn="l"/>
            <a:r>
              <a:rPr lang="en-US" b="1" i="0" dirty="0">
                <a:effectLst/>
              </a:rPr>
              <a:t>Product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1028" name="Picture 4" descr="Product Backlog">
            <a:extLst>
              <a:ext uri="{FF2B5EF4-FFF2-40B4-BE49-F238E27FC236}">
                <a16:creationId xmlns:a16="http://schemas.microsoft.com/office/drawing/2014/main" id="{B9ED87ED-A010-0C73-F2AA-9036E4CC3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7" t="12259" r="1942" b="11004"/>
          <a:stretch/>
        </p:blipFill>
        <p:spPr bwMode="auto">
          <a:xfrm>
            <a:off x="3736731" y="1090246"/>
            <a:ext cx="5756031" cy="504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7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7750"/>
            <a:ext cx="12192000" cy="640080"/>
          </a:xfrm>
          <a:solidFill>
            <a:srgbClr val="00B050"/>
          </a:solidFill>
        </p:spPr>
        <p:txBody>
          <a:bodyPr/>
          <a:lstStyle/>
          <a:p>
            <a:pPr algn="l"/>
            <a:r>
              <a:rPr lang="en-US" b="1" i="0" dirty="0">
                <a:effectLst/>
              </a:rPr>
              <a:t>Product Backlog Example</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4098" name="Picture 2" descr="Product Backlog Template Example">
            <a:extLst>
              <a:ext uri="{FF2B5EF4-FFF2-40B4-BE49-F238E27FC236}">
                <a16:creationId xmlns:a16="http://schemas.microsoft.com/office/drawing/2014/main" id="{3FDD0146-A56F-B14D-9545-6199434AE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16"/>
          <a:stretch/>
        </p:blipFill>
        <p:spPr bwMode="auto">
          <a:xfrm>
            <a:off x="0" y="1081454"/>
            <a:ext cx="12192000" cy="450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21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2"/>
            <a:ext cx="12192000" cy="640080"/>
          </a:xfrm>
          <a:solidFill>
            <a:srgbClr val="00B050"/>
          </a:solidFill>
        </p:spPr>
        <p:txBody>
          <a:bodyPr/>
          <a:lstStyle/>
          <a:p>
            <a:r>
              <a:rPr lang="en-US" dirty="0"/>
              <a:t>Product Backlog Example	</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8" name="TextBox 7">
            <a:extLst>
              <a:ext uri="{FF2B5EF4-FFF2-40B4-BE49-F238E27FC236}">
                <a16:creationId xmlns:a16="http://schemas.microsoft.com/office/drawing/2014/main" id="{CEA3A862-B781-BACD-3EC2-FA89BF4E82EA}"/>
              </a:ext>
            </a:extLst>
          </p:cNvPr>
          <p:cNvSpPr txBox="1"/>
          <p:nvPr/>
        </p:nvSpPr>
        <p:spPr>
          <a:xfrm>
            <a:off x="1564340" y="635948"/>
            <a:ext cx="10089777" cy="5632311"/>
          </a:xfrm>
          <a:prstGeom prst="rect">
            <a:avLst/>
          </a:prstGeom>
          <a:noFill/>
        </p:spPr>
        <p:txBody>
          <a:bodyPr wrap="square">
            <a:spAutoFit/>
          </a:bodyPr>
          <a:lstStyle/>
          <a:p>
            <a:pPr algn="l"/>
            <a:endParaRPr lang="en-US" sz="2000" dirty="0">
              <a:solidFill>
                <a:srgbClr val="222222"/>
              </a:solidFill>
              <a:latin typeface="clearsans"/>
            </a:endParaRPr>
          </a:p>
          <a:p>
            <a:pPr algn="l"/>
            <a:r>
              <a:rPr lang="en-US" sz="2000" b="1" i="0" dirty="0">
                <a:solidFill>
                  <a:srgbClr val="222222"/>
                </a:solidFill>
                <a:effectLst/>
                <a:latin typeface="clearsans"/>
              </a:rPr>
              <a:t>Project:</a:t>
            </a:r>
            <a:r>
              <a:rPr lang="en-US" sz="2000" b="0" i="0" dirty="0">
                <a:solidFill>
                  <a:srgbClr val="222222"/>
                </a:solidFill>
                <a:effectLst/>
                <a:latin typeface="clearsans"/>
              </a:rPr>
              <a:t> Customer portal for logging technical tickets </a:t>
            </a:r>
          </a:p>
          <a:p>
            <a:pPr algn="l"/>
            <a:endParaRPr lang="en-US" sz="2000" b="0" i="0" dirty="0">
              <a:solidFill>
                <a:srgbClr val="222222"/>
              </a:solidFill>
              <a:effectLst/>
              <a:latin typeface="clearsans"/>
            </a:endParaRPr>
          </a:p>
          <a:p>
            <a:pPr algn="l"/>
            <a:r>
              <a:rPr lang="en-US" sz="2000" b="1" i="0" dirty="0">
                <a:solidFill>
                  <a:srgbClr val="222222"/>
                </a:solidFill>
                <a:effectLst/>
                <a:latin typeface="clearsans"/>
              </a:rPr>
              <a:t>Requirements:</a:t>
            </a:r>
            <a:r>
              <a:rPr lang="en-US" sz="2000" b="0" i="0" dirty="0">
                <a:solidFill>
                  <a:srgbClr val="222222"/>
                </a:solidFill>
                <a:effectLst/>
                <a:latin typeface="clearsans"/>
              </a:rPr>
              <a:t> The portal should allow customers to log and track their tickets, it should have an admin view for the technical team who will be processing the tickets.</a:t>
            </a:r>
          </a:p>
          <a:p>
            <a:pPr algn="l"/>
            <a:endParaRPr lang="en-US" sz="2000" b="0" i="0" dirty="0">
              <a:solidFill>
                <a:srgbClr val="222222"/>
              </a:solidFill>
              <a:effectLst/>
              <a:latin typeface="clearsans"/>
            </a:endParaRPr>
          </a:p>
          <a:p>
            <a:pPr algn="l"/>
            <a:r>
              <a:rPr lang="en-US" sz="2000" b="1" i="0" dirty="0">
                <a:solidFill>
                  <a:srgbClr val="222222"/>
                </a:solidFill>
                <a:effectLst/>
                <a:latin typeface="clearsans"/>
              </a:rPr>
              <a:t>Example of product backlog items:</a:t>
            </a:r>
            <a:endParaRPr lang="en-US" sz="2000" b="0" i="0" dirty="0">
              <a:solidFill>
                <a:srgbClr val="222222"/>
              </a:solidFill>
              <a:effectLst/>
              <a:latin typeface="clearsans"/>
            </a:endParaRPr>
          </a:p>
          <a:p>
            <a:pPr algn="l"/>
            <a:r>
              <a:rPr lang="en-US" sz="2000" b="0" i="0" dirty="0">
                <a:solidFill>
                  <a:srgbClr val="222222"/>
                </a:solidFill>
                <a:effectLst/>
                <a:latin typeface="clearsans"/>
              </a:rPr>
              <a:t>Disclaimer: Below is a simplified version of the product backlog example that shows some options of what could go into the project.</a:t>
            </a:r>
          </a:p>
          <a:p>
            <a:pPr algn="l">
              <a:buFont typeface="+mj-lt"/>
              <a:buAutoNum type="arabicPeriod"/>
            </a:pPr>
            <a:r>
              <a:rPr lang="en-US" sz="2000" b="0" i="0" dirty="0">
                <a:solidFill>
                  <a:srgbClr val="222222"/>
                </a:solidFill>
                <a:effectLst/>
                <a:latin typeface="clearsans"/>
              </a:rPr>
              <a:t>Login page for clients’ final design</a:t>
            </a:r>
          </a:p>
          <a:p>
            <a:pPr algn="l">
              <a:buFont typeface="+mj-lt"/>
              <a:buAutoNum type="arabicPeriod"/>
            </a:pPr>
            <a:r>
              <a:rPr lang="en-US" sz="2000" b="0" i="0" dirty="0">
                <a:solidFill>
                  <a:srgbClr val="222222"/>
                </a:solidFill>
                <a:effectLst/>
                <a:latin typeface="clearsans"/>
              </a:rPr>
              <a:t>Registration page for clients testing</a:t>
            </a:r>
          </a:p>
          <a:p>
            <a:pPr algn="l">
              <a:buFont typeface="+mj-lt"/>
              <a:buAutoNum type="arabicPeriod"/>
            </a:pPr>
            <a:r>
              <a:rPr lang="en-US" sz="2000" b="0" i="0" dirty="0">
                <a:solidFill>
                  <a:srgbClr val="222222"/>
                </a:solidFill>
                <a:effectLst/>
                <a:latin typeface="clearsans"/>
              </a:rPr>
              <a:t>Creating a ticket build (including attaching docs and screenshots)</a:t>
            </a:r>
          </a:p>
          <a:p>
            <a:pPr algn="l">
              <a:buFont typeface="+mj-lt"/>
              <a:buAutoNum type="arabicPeriod"/>
            </a:pPr>
            <a:r>
              <a:rPr lang="en-US" sz="2000" b="0" i="0" dirty="0">
                <a:solidFill>
                  <a:srgbClr val="222222"/>
                </a:solidFill>
                <a:effectLst/>
                <a:latin typeface="clearsans"/>
              </a:rPr>
              <a:t>Bugfix: auto-assigning of tickets to the support team leader</a:t>
            </a:r>
          </a:p>
          <a:p>
            <a:pPr algn="l">
              <a:buFont typeface="+mj-lt"/>
              <a:buAutoNum type="arabicPeriod"/>
            </a:pPr>
            <a:r>
              <a:rPr lang="en-US" sz="2000" b="0" i="0" dirty="0">
                <a:solidFill>
                  <a:srgbClr val="222222"/>
                </a:solidFill>
                <a:effectLst/>
                <a:latin typeface="clearsans"/>
              </a:rPr>
              <a:t>Test the ability to comment on tickets for the support team.</a:t>
            </a:r>
          </a:p>
          <a:p>
            <a:pPr algn="l">
              <a:buFont typeface="+mj-lt"/>
              <a:buAutoNum type="arabicPeriod"/>
            </a:pPr>
            <a:r>
              <a:rPr lang="en-US" sz="2000" b="0" i="0" dirty="0">
                <a:solidFill>
                  <a:srgbClr val="222222"/>
                </a:solidFill>
                <a:effectLst/>
                <a:latin typeface="clearsans"/>
              </a:rPr>
              <a:t>Changing ticket statuses build.</a:t>
            </a:r>
          </a:p>
          <a:p>
            <a:pPr algn="l">
              <a:buFont typeface="+mj-lt"/>
              <a:buAutoNum type="arabicPeriod"/>
            </a:pPr>
            <a:r>
              <a:rPr lang="en-US" sz="2000" b="0" i="0" dirty="0">
                <a:solidFill>
                  <a:srgbClr val="222222"/>
                </a:solidFill>
                <a:effectLst/>
                <a:latin typeface="clearsans"/>
              </a:rPr>
              <a:t>Apply text edits to the intro page.</a:t>
            </a:r>
          </a:p>
          <a:p>
            <a:pPr algn="l">
              <a:buFont typeface="+mj-lt"/>
              <a:buAutoNum type="arabicPeriod"/>
            </a:pPr>
            <a:r>
              <a:rPr lang="en-US" sz="2000" b="0" i="0" dirty="0">
                <a:solidFill>
                  <a:srgbClr val="222222"/>
                </a:solidFill>
                <a:effectLst/>
                <a:latin typeface="clearsans"/>
              </a:rPr>
              <a:t>Fix the new ticket pop-up when logging in.</a:t>
            </a:r>
          </a:p>
          <a:p>
            <a:pPr algn="l">
              <a:buFont typeface="+mj-lt"/>
              <a:buAutoNum type="arabicPeriod"/>
            </a:pPr>
            <a:r>
              <a:rPr lang="en-US" sz="2000" b="0" i="0" dirty="0">
                <a:solidFill>
                  <a:srgbClr val="222222"/>
                </a:solidFill>
                <a:effectLst/>
                <a:latin typeface="clearsans"/>
              </a:rPr>
              <a:t>Research UX best practices for customer portals.</a:t>
            </a:r>
          </a:p>
        </p:txBody>
      </p:sp>
    </p:spTree>
    <p:extLst>
      <p:ext uri="{BB962C8B-B14F-4D97-AF65-F5344CB8AC3E}">
        <p14:creationId xmlns:p14="http://schemas.microsoft.com/office/powerpoint/2010/main" val="33109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750"/>
            <a:ext cx="12192000" cy="640080"/>
          </a:xfrm>
          <a:solidFill>
            <a:srgbClr val="00B050"/>
          </a:solidFill>
        </p:spPr>
        <p:txBody>
          <a:bodyPr/>
          <a:lstStyle/>
          <a:p>
            <a:pPr algn="l"/>
            <a:r>
              <a:rPr lang="en-US" b="1" i="0" dirty="0">
                <a:effectLst/>
              </a:rPr>
              <a:t>Sprint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2" name="Diagram 1">
            <a:extLst>
              <a:ext uri="{FF2B5EF4-FFF2-40B4-BE49-F238E27FC236}">
                <a16:creationId xmlns:a16="http://schemas.microsoft.com/office/drawing/2014/main" id="{FA31F824-1D51-FD39-B2FF-C81A044DF2F7}"/>
              </a:ext>
            </a:extLst>
          </p:cNvPr>
          <p:cNvGraphicFramePr/>
          <p:nvPr>
            <p:extLst>
              <p:ext uri="{D42A27DB-BD31-4B8C-83A1-F6EECF244321}">
                <p14:modId xmlns:p14="http://schemas.microsoft.com/office/powerpoint/2010/main" val="1957880125"/>
              </p:ext>
            </p:extLst>
          </p:nvPr>
        </p:nvGraphicFramePr>
        <p:xfrm>
          <a:off x="2921233" y="1158575"/>
          <a:ext cx="7422393" cy="4699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76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750"/>
            <a:ext cx="12192000" cy="640080"/>
          </a:xfrm>
          <a:solidFill>
            <a:srgbClr val="00B050"/>
          </a:solidFill>
        </p:spPr>
        <p:txBody>
          <a:bodyPr/>
          <a:lstStyle/>
          <a:p>
            <a:pPr algn="l"/>
            <a:r>
              <a:rPr lang="en-US" b="1" i="0" dirty="0">
                <a:effectLst/>
              </a:rPr>
              <a:t>Sprint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1026" name="Picture 2" descr="Sprint Backlog">
            <a:extLst>
              <a:ext uri="{FF2B5EF4-FFF2-40B4-BE49-F238E27FC236}">
                <a16:creationId xmlns:a16="http://schemas.microsoft.com/office/drawing/2014/main" id="{3D5D3361-E369-BBC4-5DB6-F35F9F77E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191" y="1313614"/>
            <a:ext cx="6964019" cy="423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Principles and Values of Scrum">
            <a:extLst>
              <a:ext uri="{FF2B5EF4-FFF2-40B4-BE49-F238E27FC236}">
                <a16:creationId xmlns:a16="http://schemas.microsoft.com/office/drawing/2014/main" id="{D1A4025D-DF34-6AC0-C6F9-83DDFF4FF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70"/>
          <a:stretch/>
        </p:blipFill>
        <p:spPr bwMode="auto">
          <a:xfrm>
            <a:off x="2390459" y="2732599"/>
            <a:ext cx="8569207" cy="3625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pPr algn="l" fontAlgn="base"/>
            <a:r>
              <a:rPr lang="en-US" sz="2800" b="1" i="0" dirty="0">
                <a:effectLst/>
              </a:rPr>
              <a:t>SCRUM</a:t>
            </a:r>
          </a:p>
        </p:txBody>
      </p:sp>
      <p:pic>
        <p:nvPicPr>
          <p:cNvPr id="7" name="Picture 6" descr="A close up of a sign&#10;&#10;Description automatically generated">
            <a:extLst>
              <a:ext uri="{FF2B5EF4-FFF2-40B4-BE49-F238E27FC236}">
                <a16:creationId xmlns:a16="http://schemas.microsoft.com/office/drawing/2014/main" id="{7A54928D-42DE-73F2-6984-CBC225B30FF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4" name="TextBox 3">
            <a:extLst>
              <a:ext uri="{FF2B5EF4-FFF2-40B4-BE49-F238E27FC236}">
                <a16:creationId xmlns:a16="http://schemas.microsoft.com/office/drawing/2014/main" id="{5139BF33-2E7A-ABB5-C430-53A3780D041B}"/>
              </a:ext>
            </a:extLst>
          </p:cNvPr>
          <p:cNvSpPr txBox="1"/>
          <p:nvPr/>
        </p:nvSpPr>
        <p:spPr>
          <a:xfrm>
            <a:off x="1671343" y="1045242"/>
            <a:ext cx="7514602" cy="369332"/>
          </a:xfrm>
          <a:prstGeom prst="rect">
            <a:avLst/>
          </a:prstGeom>
          <a:noFill/>
        </p:spPr>
        <p:txBody>
          <a:bodyPr wrap="square">
            <a:spAutoFit/>
          </a:bodyPr>
          <a:lstStyle/>
          <a:p>
            <a:r>
              <a:rPr lang="en-US" b="1" i="0" dirty="0">
                <a:solidFill>
                  <a:srgbClr val="474747"/>
                </a:solidFill>
                <a:effectLst/>
                <a:latin typeface="clearsans"/>
              </a:rPr>
              <a:t>Scrum</a:t>
            </a:r>
            <a:r>
              <a:rPr lang="en-US" b="0" i="0" dirty="0">
                <a:solidFill>
                  <a:srgbClr val="474747"/>
                </a:solidFill>
                <a:effectLst/>
                <a:latin typeface="clearsans"/>
              </a:rPr>
              <a:t> has three pillars: </a:t>
            </a:r>
            <a:r>
              <a:rPr lang="en-US" b="1" i="0" dirty="0">
                <a:solidFill>
                  <a:schemeClr val="accent1"/>
                </a:solidFill>
                <a:effectLst/>
                <a:latin typeface="clearsans"/>
              </a:rPr>
              <a:t>Transparency</a:t>
            </a:r>
            <a:r>
              <a:rPr lang="en-US" b="0" i="0" dirty="0">
                <a:solidFill>
                  <a:schemeClr val="accent1"/>
                </a:solidFill>
                <a:effectLst/>
                <a:latin typeface="clearsans"/>
              </a:rPr>
              <a:t>, </a:t>
            </a:r>
            <a:r>
              <a:rPr lang="en-US" b="1" i="0" dirty="0">
                <a:solidFill>
                  <a:schemeClr val="accent1"/>
                </a:solidFill>
                <a:effectLst/>
                <a:latin typeface="clearsans"/>
              </a:rPr>
              <a:t>Inspection</a:t>
            </a:r>
            <a:r>
              <a:rPr lang="en-US" b="0" i="0" dirty="0">
                <a:solidFill>
                  <a:schemeClr val="accent1"/>
                </a:solidFill>
                <a:effectLst/>
                <a:latin typeface="clearsans"/>
              </a:rPr>
              <a:t> &amp; </a:t>
            </a:r>
            <a:r>
              <a:rPr lang="en-US" b="1" i="0" dirty="0">
                <a:solidFill>
                  <a:schemeClr val="accent1"/>
                </a:solidFill>
                <a:effectLst/>
                <a:latin typeface="clearsans"/>
              </a:rPr>
              <a:t>Adaptation</a:t>
            </a:r>
            <a:r>
              <a:rPr lang="en-US" b="0" i="0" dirty="0">
                <a:solidFill>
                  <a:srgbClr val="474747"/>
                </a:solidFill>
                <a:effectLst/>
                <a:latin typeface="clearsans"/>
              </a:rPr>
              <a:t>.</a:t>
            </a:r>
            <a:endParaRPr lang="en-US" dirty="0">
              <a:latin typeface="clearsans"/>
            </a:endParaRPr>
          </a:p>
        </p:txBody>
      </p:sp>
      <p:sp>
        <p:nvSpPr>
          <p:cNvPr id="6" name="TextBox 5">
            <a:extLst>
              <a:ext uri="{FF2B5EF4-FFF2-40B4-BE49-F238E27FC236}">
                <a16:creationId xmlns:a16="http://schemas.microsoft.com/office/drawing/2014/main" id="{E45AE46D-E193-B2AF-5C51-CF6BEC7E38E3}"/>
              </a:ext>
            </a:extLst>
          </p:cNvPr>
          <p:cNvSpPr txBox="1"/>
          <p:nvPr/>
        </p:nvSpPr>
        <p:spPr>
          <a:xfrm>
            <a:off x="1671343" y="1958104"/>
            <a:ext cx="6424033" cy="369332"/>
          </a:xfrm>
          <a:prstGeom prst="rect">
            <a:avLst/>
          </a:prstGeom>
          <a:noFill/>
        </p:spPr>
        <p:txBody>
          <a:bodyPr wrap="square">
            <a:spAutoFit/>
          </a:bodyPr>
          <a:lstStyle/>
          <a:p>
            <a:r>
              <a:rPr lang="en-US" b="1" dirty="0">
                <a:solidFill>
                  <a:srgbClr val="FBB03B"/>
                </a:solidFill>
                <a:latin typeface="clearsans"/>
              </a:rPr>
              <a:t>Trust</a:t>
            </a:r>
            <a:r>
              <a:rPr lang="en-US" dirty="0">
                <a:solidFill>
                  <a:srgbClr val="474747"/>
                </a:solidFill>
                <a:latin typeface="clearsans"/>
              </a:rPr>
              <a:t> is the characteristic that binds all of the elements together</a:t>
            </a:r>
          </a:p>
        </p:txBody>
      </p:sp>
      <p:sp>
        <p:nvSpPr>
          <p:cNvPr id="9" name="TextBox 8">
            <a:extLst>
              <a:ext uri="{FF2B5EF4-FFF2-40B4-BE49-F238E27FC236}">
                <a16:creationId xmlns:a16="http://schemas.microsoft.com/office/drawing/2014/main" id="{0CC89637-B3A0-3A4D-98F4-93BCA7816AB3}"/>
              </a:ext>
            </a:extLst>
          </p:cNvPr>
          <p:cNvSpPr txBox="1"/>
          <p:nvPr/>
        </p:nvSpPr>
        <p:spPr>
          <a:xfrm>
            <a:off x="1671343" y="1479859"/>
            <a:ext cx="10836642" cy="369332"/>
          </a:xfrm>
          <a:prstGeom prst="rect">
            <a:avLst/>
          </a:prstGeom>
          <a:noFill/>
        </p:spPr>
        <p:txBody>
          <a:bodyPr wrap="square">
            <a:spAutoFit/>
          </a:bodyPr>
          <a:lstStyle/>
          <a:p>
            <a:r>
              <a:rPr lang="en-US" dirty="0">
                <a:solidFill>
                  <a:srgbClr val="474747"/>
                </a:solidFill>
                <a:latin typeface="clearsans"/>
              </a:rPr>
              <a:t>The</a:t>
            </a:r>
            <a:r>
              <a:rPr lang="en-US" b="0" i="0" dirty="0">
                <a:solidFill>
                  <a:srgbClr val="474747"/>
                </a:solidFill>
                <a:effectLst/>
                <a:latin typeface="Verdana" panose="020B0604030504040204" pitchFamily="34" charset="0"/>
              </a:rPr>
              <a:t> </a:t>
            </a:r>
            <a:r>
              <a:rPr lang="en-US" b="1" dirty="0">
                <a:solidFill>
                  <a:srgbClr val="474747"/>
                </a:solidFill>
                <a:latin typeface="clearsans"/>
              </a:rPr>
              <a:t>Scrum Values</a:t>
            </a:r>
            <a:r>
              <a:rPr lang="en-US" b="0" i="0" dirty="0">
                <a:solidFill>
                  <a:srgbClr val="474747"/>
                </a:solidFill>
                <a:effectLst/>
                <a:latin typeface="Verdana" panose="020B0604030504040204" pitchFamily="34" charset="0"/>
              </a:rPr>
              <a:t> </a:t>
            </a:r>
            <a:r>
              <a:rPr lang="en-US" dirty="0">
                <a:solidFill>
                  <a:srgbClr val="474747"/>
                </a:solidFill>
                <a:latin typeface="clearsans"/>
              </a:rPr>
              <a:t>of</a:t>
            </a:r>
            <a:r>
              <a:rPr lang="en-US" b="0" i="0" dirty="0">
                <a:solidFill>
                  <a:srgbClr val="474747"/>
                </a:solidFill>
                <a:effectLst/>
                <a:latin typeface="Verdana" panose="020B0604030504040204" pitchFamily="34" charset="0"/>
              </a:rPr>
              <a:t> </a:t>
            </a:r>
            <a:r>
              <a:rPr lang="en-US" b="1" dirty="0">
                <a:solidFill>
                  <a:srgbClr val="00B050"/>
                </a:solidFill>
                <a:latin typeface="clearsans"/>
              </a:rPr>
              <a:t>Courage</a:t>
            </a:r>
            <a:r>
              <a:rPr lang="en-US" dirty="0">
                <a:solidFill>
                  <a:srgbClr val="00B050"/>
                </a:solidFill>
                <a:latin typeface="clearsans"/>
              </a:rPr>
              <a:t>, </a:t>
            </a:r>
            <a:r>
              <a:rPr lang="en-US" b="1" dirty="0">
                <a:solidFill>
                  <a:srgbClr val="00B050"/>
                </a:solidFill>
                <a:latin typeface="clearsans"/>
              </a:rPr>
              <a:t>Focus</a:t>
            </a:r>
            <a:r>
              <a:rPr lang="en-US" dirty="0">
                <a:solidFill>
                  <a:srgbClr val="00B050"/>
                </a:solidFill>
                <a:latin typeface="clearsans"/>
              </a:rPr>
              <a:t>, </a:t>
            </a:r>
            <a:r>
              <a:rPr lang="en-US" b="1" dirty="0">
                <a:solidFill>
                  <a:srgbClr val="00B050"/>
                </a:solidFill>
                <a:latin typeface="clearsans"/>
              </a:rPr>
              <a:t>Commitment</a:t>
            </a:r>
            <a:r>
              <a:rPr lang="en-US" dirty="0">
                <a:solidFill>
                  <a:srgbClr val="00B050"/>
                </a:solidFill>
                <a:latin typeface="clearsans"/>
              </a:rPr>
              <a:t>, </a:t>
            </a:r>
            <a:r>
              <a:rPr lang="en-US" b="1" dirty="0">
                <a:solidFill>
                  <a:srgbClr val="00B050"/>
                </a:solidFill>
                <a:latin typeface="clearsans"/>
              </a:rPr>
              <a:t>Respect</a:t>
            </a:r>
            <a:r>
              <a:rPr lang="en-US" dirty="0">
                <a:solidFill>
                  <a:srgbClr val="00B050"/>
                </a:solidFill>
                <a:latin typeface="clearsans"/>
              </a:rPr>
              <a:t>, and </a:t>
            </a:r>
            <a:r>
              <a:rPr lang="en-US" b="1" dirty="0">
                <a:solidFill>
                  <a:srgbClr val="00B050"/>
                </a:solidFill>
                <a:latin typeface="clearsans"/>
              </a:rPr>
              <a:t>Openness</a:t>
            </a:r>
            <a:r>
              <a:rPr lang="en-US" dirty="0">
                <a:solidFill>
                  <a:srgbClr val="00B050"/>
                </a:solidFill>
                <a:latin typeface="clearsans"/>
              </a:rPr>
              <a:t>, </a:t>
            </a:r>
            <a:r>
              <a:rPr lang="en-US" dirty="0">
                <a:solidFill>
                  <a:srgbClr val="474747"/>
                </a:solidFill>
                <a:latin typeface="clearsans"/>
              </a:rPr>
              <a:t>are all important elements</a:t>
            </a:r>
          </a:p>
        </p:txBody>
      </p:sp>
    </p:spTree>
    <p:extLst>
      <p:ext uri="{BB962C8B-B14F-4D97-AF65-F5344CB8AC3E}">
        <p14:creationId xmlns:p14="http://schemas.microsoft.com/office/powerpoint/2010/main" val="1604439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7750"/>
            <a:ext cx="12192000" cy="640080"/>
          </a:xfrm>
          <a:solidFill>
            <a:srgbClr val="00B050"/>
          </a:solidFill>
        </p:spPr>
        <p:txBody>
          <a:bodyPr/>
          <a:lstStyle/>
          <a:p>
            <a:pPr algn="l"/>
            <a:r>
              <a:rPr lang="en-US" b="1" i="0" dirty="0">
                <a:effectLst/>
              </a:rPr>
              <a:t>Sprint Backlog Components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pSp>
        <p:nvGrpSpPr>
          <p:cNvPr id="24" name="Group 23">
            <a:extLst>
              <a:ext uri="{FF2B5EF4-FFF2-40B4-BE49-F238E27FC236}">
                <a16:creationId xmlns:a16="http://schemas.microsoft.com/office/drawing/2014/main" id="{B749578C-9E81-0B07-C074-D62E1BFA98F6}"/>
              </a:ext>
            </a:extLst>
          </p:cNvPr>
          <p:cNvGrpSpPr/>
          <p:nvPr/>
        </p:nvGrpSpPr>
        <p:grpSpPr>
          <a:xfrm>
            <a:off x="2102338" y="1009812"/>
            <a:ext cx="8128000" cy="5417343"/>
            <a:chOff x="2032000" y="719666"/>
            <a:chExt cx="8128000" cy="5417343"/>
          </a:xfrm>
        </p:grpSpPr>
        <p:grpSp>
          <p:nvGrpSpPr>
            <p:cNvPr id="6" name="Group 5">
              <a:extLst>
                <a:ext uri="{FF2B5EF4-FFF2-40B4-BE49-F238E27FC236}">
                  <a16:creationId xmlns:a16="http://schemas.microsoft.com/office/drawing/2014/main" id="{947ED8FA-A963-4CDE-C827-EAE26AC1E4B3}"/>
                </a:ext>
              </a:extLst>
            </p:cNvPr>
            <p:cNvGrpSpPr/>
            <p:nvPr/>
          </p:nvGrpSpPr>
          <p:grpSpPr>
            <a:xfrm>
              <a:off x="2032000" y="719666"/>
              <a:ext cx="8128000" cy="5417343"/>
              <a:chOff x="2032000" y="719666"/>
              <a:chExt cx="8128000" cy="5417343"/>
            </a:xfrm>
          </p:grpSpPr>
          <p:sp>
            <p:nvSpPr>
              <p:cNvPr id="7" name="Freeform: Shape 6">
                <a:extLst>
                  <a:ext uri="{FF2B5EF4-FFF2-40B4-BE49-F238E27FC236}">
                    <a16:creationId xmlns:a16="http://schemas.microsoft.com/office/drawing/2014/main" id="{05407083-04CD-7952-9DAF-C290B0BEEFF1}"/>
                  </a:ext>
                </a:extLst>
              </p:cNvPr>
              <p:cNvSpPr/>
              <p:nvPr/>
            </p:nvSpPr>
            <p:spPr>
              <a:xfrm>
                <a:off x="2032000" y="719666"/>
                <a:ext cx="8128000" cy="833437"/>
              </a:xfrm>
              <a:custGeom>
                <a:avLst/>
                <a:gdLst>
                  <a:gd name="connsiteX0" fmla="*/ 0 w 8128000"/>
                  <a:gd name="connsiteY0" fmla="*/ 83344 h 833437"/>
                  <a:gd name="connsiteX1" fmla="*/ 83344 w 8128000"/>
                  <a:gd name="connsiteY1" fmla="*/ 0 h 833437"/>
                  <a:gd name="connsiteX2" fmla="*/ 8044656 w 8128000"/>
                  <a:gd name="connsiteY2" fmla="*/ 0 h 833437"/>
                  <a:gd name="connsiteX3" fmla="*/ 8128000 w 8128000"/>
                  <a:gd name="connsiteY3" fmla="*/ 83344 h 833437"/>
                  <a:gd name="connsiteX4" fmla="*/ 8128000 w 8128000"/>
                  <a:gd name="connsiteY4" fmla="*/ 750093 h 833437"/>
                  <a:gd name="connsiteX5" fmla="*/ 8044656 w 8128000"/>
                  <a:gd name="connsiteY5" fmla="*/ 833437 h 833437"/>
                  <a:gd name="connsiteX6" fmla="*/ 83344 w 8128000"/>
                  <a:gd name="connsiteY6" fmla="*/ 833437 h 833437"/>
                  <a:gd name="connsiteX7" fmla="*/ 0 w 8128000"/>
                  <a:gd name="connsiteY7" fmla="*/ 750093 h 833437"/>
                  <a:gd name="connsiteX8" fmla="*/ 0 w 8128000"/>
                  <a:gd name="connsiteY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833437">
                    <a:moveTo>
                      <a:pt x="0" y="83344"/>
                    </a:moveTo>
                    <a:cubicBezTo>
                      <a:pt x="0" y="37314"/>
                      <a:pt x="37314" y="0"/>
                      <a:pt x="83344" y="0"/>
                    </a:cubicBezTo>
                    <a:lnTo>
                      <a:pt x="8044656" y="0"/>
                    </a:lnTo>
                    <a:cubicBezTo>
                      <a:pt x="8090686" y="0"/>
                      <a:pt x="8128000" y="37314"/>
                      <a:pt x="8128000" y="83344"/>
                    </a:cubicBezTo>
                    <a:lnTo>
                      <a:pt x="8128000" y="750093"/>
                    </a:lnTo>
                    <a:cubicBezTo>
                      <a:pt x="8128000" y="796123"/>
                      <a:pt x="8090686" y="833437"/>
                      <a:pt x="8044656" y="833437"/>
                    </a:cubicBezTo>
                    <a:lnTo>
                      <a:pt x="83344" y="833437"/>
                    </a:lnTo>
                    <a:cubicBezTo>
                      <a:pt x="37314" y="833437"/>
                      <a:pt x="0" y="796123"/>
                      <a:pt x="0" y="750093"/>
                    </a:cubicBezTo>
                    <a:lnTo>
                      <a:pt x="0" y="83344"/>
                    </a:lnTo>
                    <a:close/>
                  </a:path>
                </a:pathLst>
              </a:custGeom>
              <a:ln>
                <a:solidFill>
                  <a:srgbClr val="5B9BD5"/>
                </a:solidFill>
                <a:prstDash val="sysDash"/>
                <a:extLst>
                  <a:ext uri="{C807C97D-BFC1-408E-A445-0C87EB9F89A2}">
                    <ask:lineSketchStyleProps xmlns:ask="http://schemas.microsoft.com/office/drawing/2018/sketchyshapes" sd="1890291504">
                      <a:custGeom>
                        <a:avLst/>
                        <a:gdLst>
                          <a:gd name="connsiteX0" fmla="*/ 0 w 8128000"/>
                          <a:gd name="connsiteY0" fmla="*/ 83344 h 833437"/>
                          <a:gd name="connsiteX1" fmla="*/ 83344 w 8128000"/>
                          <a:gd name="connsiteY1" fmla="*/ 0 h 833437"/>
                          <a:gd name="connsiteX2" fmla="*/ 652009 w 8128000"/>
                          <a:gd name="connsiteY2" fmla="*/ 0 h 833437"/>
                          <a:gd name="connsiteX3" fmla="*/ 1061448 w 8128000"/>
                          <a:gd name="connsiteY3" fmla="*/ 0 h 833437"/>
                          <a:gd name="connsiteX4" fmla="*/ 1470887 w 8128000"/>
                          <a:gd name="connsiteY4" fmla="*/ 0 h 833437"/>
                          <a:gd name="connsiteX5" fmla="*/ 2119165 w 8128000"/>
                          <a:gd name="connsiteY5" fmla="*/ 0 h 833437"/>
                          <a:gd name="connsiteX6" fmla="*/ 2767443 w 8128000"/>
                          <a:gd name="connsiteY6" fmla="*/ 0 h 833437"/>
                          <a:gd name="connsiteX7" fmla="*/ 3336109 w 8128000"/>
                          <a:gd name="connsiteY7" fmla="*/ 0 h 833437"/>
                          <a:gd name="connsiteX8" fmla="*/ 3904774 w 8128000"/>
                          <a:gd name="connsiteY8" fmla="*/ 0 h 833437"/>
                          <a:gd name="connsiteX9" fmla="*/ 4314213 w 8128000"/>
                          <a:gd name="connsiteY9" fmla="*/ 0 h 833437"/>
                          <a:gd name="connsiteX10" fmla="*/ 5042104 w 8128000"/>
                          <a:gd name="connsiteY10" fmla="*/ 0 h 833437"/>
                          <a:gd name="connsiteX11" fmla="*/ 5451543 w 8128000"/>
                          <a:gd name="connsiteY11" fmla="*/ 0 h 833437"/>
                          <a:gd name="connsiteX12" fmla="*/ 6020208 w 8128000"/>
                          <a:gd name="connsiteY12" fmla="*/ 0 h 833437"/>
                          <a:gd name="connsiteX13" fmla="*/ 6588873 w 8128000"/>
                          <a:gd name="connsiteY13" fmla="*/ 0 h 833437"/>
                          <a:gd name="connsiteX14" fmla="*/ 7077925 w 8128000"/>
                          <a:gd name="connsiteY14" fmla="*/ 0 h 833437"/>
                          <a:gd name="connsiteX15" fmla="*/ 7487364 w 8128000"/>
                          <a:gd name="connsiteY15" fmla="*/ 0 h 833437"/>
                          <a:gd name="connsiteX16" fmla="*/ 8044656 w 8128000"/>
                          <a:gd name="connsiteY16" fmla="*/ 0 h 833437"/>
                          <a:gd name="connsiteX17" fmla="*/ 8128000 w 8128000"/>
                          <a:gd name="connsiteY17" fmla="*/ 83344 h 833437"/>
                          <a:gd name="connsiteX18" fmla="*/ 8128000 w 8128000"/>
                          <a:gd name="connsiteY18" fmla="*/ 403384 h 833437"/>
                          <a:gd name="connsiteX19" fmla="*/ 8128000 w 8128000"/>
                          <a:gd name="connsiteY19" fmla="*/ 750093 h 833437"/>
                          <a:gd name="connsiteX20" fmla="*/ 8044656 w 8128000"/>
                          <a:gd name="connsiteY20" fmla="*/ 833437 h 833437"/>
                          <a:gd name="connsiteX21" fmla="*/ 7396378 w 8128000"/>
                          <a:gd name="connsiteY21" fmla="*/ 833437 h 833437"/>
                          <a:gd name="connsiteX22" fmla="*/ 6668486 w 8128000"/>
                          <a:gd name="connsiteY22" fmla="*/ 833437 h 833437"/>
                          <a:gd name="connsiteX23" fmla="*/ 6020208 w 8128000"/>
                          <a:gd name="connsiteY23" fmla="*/ 833437 h 833437"/>
                          <a:gd name="connsiteX24" fmla="*/ 5371930 w 8128000"/>
                          <a:gd name="connsiteY24" fmla="*/ 833437 h 833437"/>
                          <a:gd name="connsiteX25" fmla="*/ 4962491 w 8128000"/>
                          <a:gd name="connsiteY25" fmla="*/ 833437 h 833437"/>
                          <a:gd name="connsiteX26" fmla="*/ 4314213 w 8128000"/>
                          <a:gd name="connsiteY26" fmla="*/ 833437 h 833437"/>
                          <a:gd name="connsiteX27" fmla="*/ 3665934 w 8128000"/>
                          <a:gd name="connsiteY27" fmla="*/ 833437 h 833437"/>
                          <a:gd name="connsiteX28" fmla="*/ 3097269 w 8128000"/>
                          <a:gd name="connsiteY28" fmla="*/ 833437 h 833437"/>
                          <a:gd name="connsiteX29" fmla="*/ 2767443 w 8128000"/>
                          <a:gd name="connsiteY29" fmla="*/ 833437 h 833437"/>
                          <a:gd name="connsiteX30" fmla="*/ 2437618 w 8128000"/>
                          <a:gd name="connsiteY30" fmla="*/ 833437 h 833437"/>
                          <a:gd name="connsiteX31" fmla="*/ 2028179 w 8128000"/>
                          <a:gd name="connsiteY31" fmla="*/ 833437 h 833437"/>
                          <a:gd name="connsiteX32" fmla="*/ 1379901 w 8128000"/>
                          <a:gd name="connsiteY32" fmla="*/ 833437 h 833437"/>
                          <a:gd name="connsiteX33" fmla="*/ 652009 w 8128000"/>
                          <a:gd name="connsiteY33" fmla="*/ 833437 h 833437"/>
                          <a:gd name="connsiteX34" fmla="*/ 83344 w 8128000"/>
                          <a:gd name="connsiteY34" fmla="*/ 833437 h 833437"/>
                          <a:gd name="connsiteX35" fmla="*/ 0 w 8128000"/>
                          <a:gd name="connsiteY35" fmla="*/ 750093 h 833437"/>
                          <a:gd name="connsiteX36" fmla="*/ 0 w 8128000"/>
                          <a:gd name="connsiteY36" fmla="*/ 403384 h 833437"/>
                          <a:gd name="connsiteX37" fmla="*/ 0 w 8128000"/>
                          <a:gd name="connsiteY37"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28000" h="833437" fill="none" extrusionOk="0">
                            <a:moveTo>
                              <a:pt x="0" y="83344"/>
                            </a:moveTo>
                            <a:cubicBezTo>
                              <a:pt x="1120" y="35705"/>
                              <a:pt x="40978" y="5945"/>
                              <a:pt x="83344" y="0"/>
                            </a:cubicBezTo>
                            <a:cubicBezTo>
                              <a:pt x="275508" y="-64897"/>
                              <a:pt x="407224" y="6632"/>
                              <a:pt x="652009" y="0"/>
                            </a:cubicBezTo>
                            <a:cubicBezTo>
                              <a:pt x="896795" y="-6632"/>
                              <a:pt x="956550" y="8290"/>
                              <a:pt x="1061448" y="0"/>
                            </a:cubicBezTo>
                            <a:cubicBezTo>
                              <a:pt x="1166346" y="-8290"/>
                              <a:pt x="1335033" y="17125"/>
                              <a:pt x="1470887" y="0"/>
                            </a:cubicBezTo>
                            <a:cubicBezTo>
                              <a:pt x="1606741" y="-17125"/>
                              <a:pt x="1867627" y="519"/>
                              <a:pt x="2119165" y="0"/>
                            </a:cubicBezTo>
                            <a:cubicBezTo>
                              <a:pt x="2370703" y="-519"/>
                              <a:pt x="2465992" y="33162"/>
                              <a:pt x="2767443" y="0"/>
                            </a:cubicBezTo>
                            <a:cubicBezTo>
                              <a:pt x="3068894" y="-33162"/>
                              <a:pt x="3115429" y="63621"/>
                              <a:pt x="3336109" y="0"/>
                            </a:cubicBezTo>
                            <a:cubicBezTo>
                              <a:pt x="3556789" y="-63621"/>
                              <a:pt x="3660045" y="48754"/>
                              <a:pt x="3904774" y="0"/>
                            </a:cubicBezTo>
                            <a:cubicBezTo>
                              <a:pt x="4149504" y="-48754"/>
                              <a:pt x="4150759" y="39302"/>
                              <a:pt x="4314213" y="0"/>
                            </a:cubicBezTo>
                            <a:cubicBezTo>
                              <a:pt x="4477667" y="-39302"/>
                              <a:pt x="4795775" y="793"/>
                              <a:pt x="5042104" y="0"/>
                            </a:cubicBezTo>
                            <a:cubicBezTo>
                              <a:pt x="5288433" y="-793"/>
                              <a:pt x="5336627" y="35332"/>
                              <a:pt x="5451543" y="0"/>
                            </a:cubicBezTo>
                            <a:cubicBezTo>
                              <a:pt x="5566459" y="-35332"/>
                              <a:pt x="5825313" y="5027"/>
                              <a:pt x="6020208" y="0"/>
                            </a:cubicBezTo>
                            <a:cubicBezTo>
                              <a:pt x="6215104" y="-5027"/>
                              <a:pt x="6317091" y="18633"/>
                              <a:pt x="6588873" y="0"/>
                            </a:cubicBezTo>
                            <a:cubicBezTo>
                              <a:pt x="6860655" y="-18633"/>
                              <a:pt x="6887471" y="29670"/>
                              <a:pt x="7077925" y="0"/>
                            </a:cubicBezTo>
                            <a:cubicBezTo>
                              <a:pt x="7268379" y="-29670"/>
                              <a:pt x="7365976" y="95"/>
                              <a:pt x="7487364" y="0"/>
                            </a:cubicBezTo>
                            <a:cubicBezTo>
                              <a:pt x="7608752" y="-95"/>
                              <a:pt x="7855428" y="20919"/>
                              <a:pt x="8044656" y="0"/>
                            </a:cubicBezTo>
                            <a:cubicBezTo>
                              <a:pt x="8087554" y="-5865"/>
                              <a:pt x="8135469" y="28718"/>
                              <a:pt x="8128000" y="83344"/>
                            </a:cubicBezTo>
                            <a:cubicBezTo>
                              <a:pt x="8144866" y="239819"/>
                              <a:pt x="8120785" y="254489"/>
                              <a:pt x="8128000" y="403384"/>
                            </a:cubicBezTo>
                            <a:cubicBezTo>
                              <a:pt x="8135215" y="552279"/>
                              <a:pt x="8091349" y="673890"/>
                              <a:pt x="8128000" y="750093"/>
                            </a:cubicBezTo>
                            <a:cubicBezTo>
                              <a:pt x="8138409" y="794077"/>
                              <a:pt x="8086384" y="843868"/>
                              <a:pt x="8044656" y="833437"/>
                            </a:cubicBezTo>
                            <a:cubicBezTo>
                              <a:pt x="7903244" y="893612"/>
                              <a:pt x="7664894" y="760633"/>
                              <a:pt x="7396378" y="833437"/>
                            </a:cubicBezTo>
                            <a:cubicBezTo>
                              <a:pt x="7127862" y="906241"/>
                              <a:pt x="6857957" y="806430"/>
                              <a:pt x="6668486" y="833437"/>
                            </a:cubicBezTo>
                            <a:cubicBezTo>
                              <a:pt x="6479015" y="860444"/>
                              <a:pt x="6287874" y="811303"/>
                              <a:pt x="6020208" y="833437"/>
                            </a:cubicBezTo>
                            <a:cubicBezTo>
                              <a:pt x="5752542" y="855571"/>
                              <a:pt x="5681204" y="771381"/>
                              <a:pt x="5371930" y="833437"/>
                            </a:cubicBezTo>
                            <a:cubicBezTo>
                              <a:pt x="5062656" y="895493"/>
                              <a:pt x="5073933" y="812329"/>
                              <a:pt x="4962491" y="833437"/>
                            </a:cubicBezTo>
                            <a:cubicBezTo>
                              <a:pt x="4851049" y="854545"/>
                              <a:pt x="4549940" y="772703"/>
                              <a:pt x="4314213" y="833437"/>
                            </a:cubicBezTo>
                            <a:cubicBezTo>
                              <a:pt x="4078486" y="894171"/>
                              <a:pt x="3877453" y="770892"/>
                              <a:pt x="3665934" y="833437"/>
                            </a:cubicBezTo>
                            <a:cubicBezTo>
                              <a:pt x="3454415" y="895982"/>
                              <a:pt x="3259216" y="773165"/>
                              <a:pt x="3097269" y="833437"/>
                            </a:cubicBezTo>
                            <a:cubicBezTo>
                              <a:pt x="2935323" y="893709"/>
                              <a:pt x="2842202" y="820917"/>
                              <a:pt x="2767443" y="833437"/>
                            </a:cubicBezTo>
                            <a:cubicBezTo>
                              <a:pt x="2692684" y="845957"/>
                              <a:pt x="2553920" y="828362"/>
                              <a:pt x="2437618" y="833437"/>
                            </a:cubicBezTo>
                            <a:cubicBezTo>
                              <a:pt x="2321317" y="838512"/>
                              <a:pt x="2206470" y="830028"/>
                              <a:pt x="2028179" y="833437"/>
                            </a:cubicBezTo>
                            <a:cubicBezTo>
                              <a:pt x="1849888" y="836846"/>
                              <a:pt x="1607328" y="769488"/>
                              <a:pt x="1379901" y="833437"/>
                            </a:cubicBezTo>
                            <a:cubicBezTo>
                              <a:pt x="1152474" y="897386"/>
                              <a:pt x="967493" y="780215"/>
                              <a:pt x="652009" y="833437"/>
                            </a:cubicBezTo>
                            <a:cubicBezTo>
                              <a:pt x="336525" y="886659"/>
                              <a:pt x="352512" y="770216"/>
                              <a:pt x="83344" y="833437"/>
                            </a:cubicBezTo>
                            <a:cubicBezTo>
                              <a:pt x="40864" y="835460"/>
                              <a:pt x="9602" y="793503"/>
                              <a:pt x="0" y="750093"/>
                            </a:cubicBezTo>
                            <a:cubicBezTo>
                              <a:pt x="-5808" y="583410"/>
                              <a:pt x="30605" y="569872"/>
                              <a:pt x="0" y="403384"/>
                            </a:cubicBezTo>
                            <a:cubicBezTo>
                              <a:pt x="-30605" y="236896"/>
                              <a:pt x="31147" y="215988"/>
                              <a:pt x="0" y="83344"/>
                            </a:cubicBezTo>
                            <a:close/>
                          </a:path>
                          <a:path w="8128000" h="833437" stroke="0" extrusionOk="0">
                            <a:moveTo>
                              <a:pt x="0" y="83344"/>
                            </a:moveTo>
                            <a:cubicBezTo>
                              <a:pt x="-8287" y="41977"/>
                              <a:pt x="41926" y="-10943"/>
                              <a:pt x="83344" y="0"/>
                            </a:cubicBezTo>
                            <a:cubicBezTo>
                              <a:pt x="177334" y="-23518"/>
                              <a:pt x="280584" y="11555"/>
                              <a:pt x="413170" y="0"/>
                            </a:cubicBezTo>
                            <a:cubicBezTo>
                              <a:pt x="545756" y="-11555"/>
                              <a:pt x="915280" y="85884"/>
                              <a:pt x="1141061" y="0"/>
                            </a:cubicBezTo>
                            <a:cubicBezTo>
                              <a:pt x="1366842" y="-85884"/>
                              <a:pt x="1392022" y="43386"/>
                              <a:pt x="1550500" y="0"/>
                            </a:cubicBezTo>
                            <a:cubicBezTo>
                              <a:pt x="1708978" y="-43386"/>
                              <a:pt x="1786231" y="25748"/>
                              <a:pt x="1880326" y="0"/>
                            </a:cubicBezTo>
                            <a:cubicBezTo>
                              <a:pt x="1974421" y="-25748"/>
                              <a:pt x="2126685" y="7048"/>
                              <a:pt x="2369378" y="0"/>
                            </a:cubicBezTo>
                            <a:cubicBezTo>
                              <a:pt x="2612071" y="-7048"/>
                              <a:pt x="2632547" y="10569"/>
                              <a:pt x="2778817" y="0"/>
                            </a:cubicBezTo>
                            <a:cubicBezTo>
                              <a:pt x="2925087" y="-10569"/>
                              <a:pt x="3107929" y="54669"/>
                              <a:pt x="3347482" y="0"/>
                            </a:cubicBezTo>
                            <a:cubicBezTo>
                              <a:pt x="3587035" y="-54669"/>
                              <a:pt x="3562555" y="19009"/>
                              <a:pt x="3677308" y="0"/>
                            </a:cubicBezTo>
                            <a:cubicBezTo>
                              <a:pt x="3792061" y="-19009"/>
                              <a:pt x="4175549" y="37637"/>
                              <a:pt x="4405199" y="0"/>
                            </a:cubicBezTo>
                            <a:cubicBezTo>
                              <a:pt x="4634849" y="-37637"/>
                              <a:pt x="4761739" y="10403"/>
                              <a:pt x="4894251" y="0"/>
                            </a:cubicBezTo>
                            <a:cubicBezTo>
                              <a:pt x="5026763" y="-10403"/>
                              <a:pt x="5071280" y="5074"/>
                              <a:pt x="5224077" y="0"/>
                            </a:cubicBezTo>
                            <a:cubicBezTo>
                              <a:pt x="5376874" y="-5074"/>
                              <a:pt x="5511448" y="7343"/>
                              <a:pt x="5792742" y="0"/>
                            </a:cubicBezTo>
                            <a:cubicBezTo>
                              <a:pt x="6074036" y="-7343"/>
                              <a:pt x="6175763" y="11022"/>
                              <a:pt x="6281794" y="0"/>
                            </a:cubicBezTo>
                            <a:cubicBezTo>
                              <a:pt x="6387825" y="-11022"/>
                              <a:pt x="6664382" y="4082"/>
                              <a:pt x="6770846" y="0"/>
                            </a:cubicBezTo>
                            <a:cubicBezTo>
                              <a:pt x="6877310" y="-4082"/>
                              <a:pt x="7100958" y="43377"/>
                              <a:pt x="7259898" y="0"/>
                            </a:cubicBezTo>
                            <a:cubicBezTo>
                              <a:pt x="7418838" y="-43377"/>
                              <a:pt x="7785524" y="943"/>
                              <a:pt x="8044656" y="0"/>
                            </a:cubicBezTo>
                            <a:cubicBezTo>
                              <a:pt x="8091543" y="-6268"/>
                              <a:pt x="8137017" y="28371"/>
                              <a:pt x="8128000" y="83344"/>
                            </a:cubicBezTo>
                            <a:cubicBezTo>
                              <a:pt x="8151239" y="233729"/>
                              <a:pt x="8125307" y="265042"/>
                              <a:pt x="8128000" y="430053"/>
                            </a:cubicBezTo>
                            <a:cubicBezTo>
                              <a:pt x="8130693" y="595064"/>
                              <a:pt x="8090305" y="663671"/>
                              <a:pt x="8128000" y="750093"/>
                            </a:cubicBezTo>
                            <a:cubicBezTo>
                              <a:pt x="8123906" y="800138"/>
                              <a:pt x="8089339" y="845354"/>
                              <a:pt x="8044656" y="833437"/>
                            </a:cubicBezTo>
                            <a:cubicBezTo>
                              <a:pt x="7818834" y="918420"/>
                              <a:pt x="7581722" y="763987"/>
                              <a:pt x="7316765" y="833437"/>
                            </a:cubicBezTo>
                            <a:cubicBezTo>
                              <a:pt x="7051808" y="902887"/>
                              <a:pt x="7077631" y="833426"/>
                              <a:pt x="6986939" y="833437"/>
                            </a:cubicBezTo>
                            <a:cubicBezTo>
                              <a:pt x="6896247" y="833448"/>
                              <a:pt x="6682531" y="792754"/>
                              <a:pt x="6577500" y="833437"/>
                            </a:cubicBezTo>
                            <a:cubicBezTo>
                              <a:pt x="6472469" y="874120"/>
                              <a:pt x="6252442" y="775493"/>
                              <a:pt x="5929222" y="833437"/>
                            </a:cubicBezTo>
                            <a:cubicBezTo>
                              <a:pt x="5606002" y="891381"/>
                              <a:pt x="5638419" y="807143"/>
                              <a:pt x="5440170" y="833437"/>
                            </a:cubicBezTo>
                            <a:cubicBezTo>
                              <a:pt x="5241921" y="859731"/>
                              <a:pt x="5130573" y="784647"/>
                              <a:pt x="5030731" y="833437"/>
                            </a:cubicBezTo>
                            <a:cubicBezTo>
                              <a:pt x="4930889" y="882227"/>
                              <a:pt x="4824628" y="831410"/>
                              <a:pt x="4621292" y="833437"/>
                            </a:cubicBezTo>
                            <a:cubicBezTo>
                              <a:pt x="4417956" y="835464"/>
                              <a:pt x="4338934" y="799198"/>
                              <a:pt x="4211853" y="833437"/>
                            </a:cubicBezTo>
                            <a:cubicBezTo>
                              <a:pt x="4084772" y="867676"/>
                              <a:pt x="4026164" y="808216"/>
                              <a:pt x="3882027" y="833437"/>
                            </a:cubicBezTo>
                            <a:cubicBezTo>
                              <a:pt x="3737890" y="858658"/>
                              <a:pt x="3566245" y="829851"/>
                              <a:pt x="3472588" y="833437"/>
                            </a:cubicBezTo>
                            <a:cubicBezTo>
                              <a:pt x="3378931" y="837023"/>
                              <a:pt x="3208061" y="826766"/>
                              <a:pt x="3063149" y="833437"/>
                            </a:cubicBezTo>
                            <a:cubicBezTo>
                              <a:pt x="2918237" y="840108"/>
                              <a:pt x="2507040" y="809230"/>
                              <a:pt x="2335258" y="833437"/>
                            </a:cubicBezTo>
                            <a:cubicBezTo>
                              <a:pt x="2163476" y="857644"/>
                              <a:pt x="1987493" y="832859"/>
                              <a:pt x="1766593" y="833437"/>
                            </a:cubicBezTo>
                            <a:cubicBezTo>
                              <a:pt x="1545693" y="834015"/>
                              <a:pt x="1462563" y="797802"/>
                              <a:pt x="1277541" y="833437"/>
                            </a:cubicBezTo>
                            <a:cubicBezTo>
                              <a:pt x="1092519" y="869072"/>
                              <a:pt x="1104033" y="806252"/>
                              <a:pt x="947715" y="833437"/>
                            </a:cubicBezTo>
                            <a:cubicBezTo>
                              <a:pt x="791397" y="860622"/>
                              <a:pt x="480465" y="759586"/>
                              <a:pt x="83344" y="833437"/>
                            </a:cubicBezTo>
                            <a:cubicBezTo>
                              <a:pt x="33956" y="840354"/>
                              <a:pt x="-3541" y="808574"/>
                              <a:pt x="0" y="750093"/>
                            </a:cubicBezTo>
                            <a:cubicBezTo>
                              <a:pt x="-30023" y="674781"/>
                              <a:pt x="16082" y="534670"/>
                              <a:pt x="0" y="436721"/>
                            </a:cubicBezTo>
                            <a:cubicBezTo>
                              <a:pt x="-16082" y="338772"/>
                              <a:pt x="39574" y="221927"/>
                              <a:pt x="0" y="83344"/>
                            </a:cubicBezTo>
                            <a:close/>
                          </a:path>
                        </a:pathLst>
                      </a:custGeom>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7523" tIns="68580" rIns="68581"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rgbClr val="FFE3DB"/>
                    </a:solidFill>
                  </a:rPr>
                  <a:t>Userstory</a:t>
                </a:r>
              </a:p>
              <a:p>
                <a:pPr marL="114300" lvl="1" indent="-114300" algn="l" defTabSz="622300">
                  <a:lnSpc>
                    <a:spcPct val="90000"/>
                  </a:lnSpc>
                  <a:spcBef>
                    <a:spcPct val="0"/>
                  </a:spcBef>
                  <a:spcAft>
                    <a:spcPct val="15000"/>
                  </a:spcAft>
                  <a:buChar char="•"/>
                </a:pPr>
                <a:r>
                  <a:rPr lang="en-US" sz="1400" kern="1200" dirty="0"/>
                  <a:t>A software feature written from the perspective of the end user</a:t>
                </a:r>
              </a:p>
            </p:txBody>
          </p:sp>
          <p:sp>
            <p:nvSpPr>
              <p:cNvPr id="9" name="Freeform: Shape 8">
                <a:extLst>
                  <a:ext uri="{FF2B5EF4-FFF2-40B4-BE49-F238E27FC236}">
                    <a16:creationId xmlns:a16="http://schemas.microsoft.com/office/drawing/2014/main" id="{16590B26-9B1D-EF37-D41E-D185E54A9AA9}"/>
                  </a:ext>
                </a:extLst>
              </p:cNvPr>
              <p:cNvSpPr/>
              <p:nvPr/>
            </p:nvSpPr>
            <p:spPr>
              <a:xfrm>
                <a:off x="2032000" y="1636447"/>
                <a:ext cx="8128000" cy="833437"/>
              </a:xfrm>
              <a:custGeom>
                <a:avLst/>
                <a:gdLst>
                  <a:gd name="connsiteX0" fmla="*/ 0 w 8128000"/>
                  <a:gd name="connsiteY0" fmla="*/ 83344 h 833437"/>
                  <a:gd name="connsiteX1" fmla="*/ 83344 w 8128000"/>
                  <a:gd name="connsiteY1" fmla="*/ 0 h 833437"/>
                  <a:gd name="connsiteX2" fmla="*/ 8044656 w 8128000"/>
                  <a:gd name="connsiteY2" fmla="*/ 0 h 833437"/>
                  <a:gd name="connsiteX3" fmla="*/ 8128000 w 8128000"/>
                  <a:gd name="connsiteY3" fmla="*/ 83344 h 833437"/>
                  <a:gd name="connsiteX4" fmla="*/ 8128000 w 8128000"/>
                  <a:gd name="connsiteY4" fmla="*/ 750093 h 833437"/>
                  <a:gd name="connsiteX5" fmla="*/ 8044656 w 8128000"/>
                  <a:gd name="connsiteY5" fmla="*/ 833437 h 833437"/>
                  <a:gd name="connsiteX6" fmla="*/ 83344 w 8128000"/>
                  <a:gd name="connsiteY6" fmla="*/ 833437 h 833437"/>
                  <a:gd name="connsiteX7" fmla="*/ 0 w 8128000"/>
                  <a:gd name="connsiteY7" fmla="*/ 750093 h 833437"/>
                  <a:gd name="connsiteX8" fmla="*/ 0 w 8128000"/>
                  <a:gd name="connsiteY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833437">
                    <a:moveTo>
                      <a:pt x="0" y="83344"/>
                    </a:moveTo>
                    <a:cubicBezTo>
                      <a:pt x="0" y="37314"/>
                      <a:pt x="37314" y="0"/>
                      <a:pt x="83344" y="0"/>
                    </a:cubicBezTo>
                    <a:lnTo>
                      <a:pt x="8044656" y="0"/>
                    </a:lnTo>
                    <a:cubicBezTo>
                      <a:pt x="8090686" y="0"/>
                      <a:pt x="8128000" y="37314"/>
                      <a:pt x="8128000" y="83344"/>
                    </a:cubicBezTo>
                    <a:lnTo>
                      <a:pt x="8128000" y="750093"/>
                    </a:lnTo>
                    <a:cubicBezTo>
                      <a:pt x="8128000" y="796123"/>
                      <a:pt x="8090686" y="833437"/>
                      <a:pt x="8044656" y="833437"/>
                    </a:cubicBezTo>
                    <a:lnTo>
                      <a:pt x="83344" y="833437"/>
                    </a:lnTo>
                    <a:cubicBezTo>
                      <a:pt x="37314" y="833437"/>
                      <a:pt x="0" y="796123"/>
                      <a:pt x="0" y="750093"/>
                    </a:cubicBezTo>
                    <a:lnTo>
                      <a:pt x="0" y="83344"/>
                    </a:lnTo>
                    <a:close/>
                  </a:path>
                </a:pathLst>
              </a:custGeom>
              <a:ln>
                <a:solidFill>
                  <a:srgbClr val="5B9BD5"/>
                </a:solidFill>
                <a:prstDash val="sysDash"/>
                <a:extLst>
                  <a:ext uri="{C807C97D-BFC1-408E-A445-0C87EB9F89A2}">
                    <ask:lineSketchStyleProps xmlns:ask="http://schemas.microsoft.com/office/drawing/2018/sketchyshapes" sd="974455639">
                      <a:custGeom>
                        <a:avLst/>
                        <a:gdLst>
                          <a:gd name="connsiteX0" fmla="*/ 0 w 8128000"/>
                          <a:gd name="connsiteY0" fmla="*/ 83344 h 833437"/>
                          <a:gd name="connsiteX1" fmla="*/ 83344 w 8128000"/>
                          <a:gd name="connsiteY1" fmla="*/ 0 h 833437"/>
                          <a:gd name="connsiteX2" fmla="*/ 731622 w 8128000"/>
                          <a:gd name="connsiteY2" fmla="*/ 0 h 833437"/>
                          <a:gd name="connsiteX3" fmla="*/ 1459514 w 8128000"/>
                          <a:gd name="connsiteY3" fmla="*/ 0 h 833437"/>
                          <a:gd name="connsiteX4" fmla="*/ 2187405 w 8128000"/>
                          <a:gd name="connsiteY4" fmla="*/ 0 h 833437"/>
                          <a:gd name="connsiteX5" fmla="*/ 2676457 w 8128000"/>
                          <a:gd name="connsiteY5" fmla="*/ 0 h 833437"/>
                          <a:gd name="connsiteX6" fmla="*/ 3085896 w 8128000"/>
                          <a:gd name="connsiteY6" fmla="*/ 0 h 833437"/>
                          <a:gd name="connsiteX7" fmla="*/ 3574948 w 8128000"/>
                          <a:gd name="connsiteY7" fmla="*/ 0 h 833437"/>
                          <a:gd name="connsiteX8" fmla="*/ 4223226 w 8128000"/>
                          <a:gd name="connsiteY8" fmla="*/ 0 h 833437"/>
                          <a:gd name="connsiteX9" fmla="*/ 4791891 w 8128000"/>
                          <a:gd name="connsiteY9" fmla="*/ 0 h 833437"/>
                          <a:gd name="connsiteX10" fmla="*/ 5121717 w 8128000"/>
                          <a:gd name="connsiteY10" fmla="*/ 0 h 833437"/>
                          <a:gd name="connsiteX11" fmla="*/ 5451543 w 8128000"/>
                          <a:gd name="connsiteY11" fmla="*/ 0 h 833437"/>
                          <a:gd name="connsiteX12" fmla="*/ 6099821 w 8128000"/>
                          <a:gd name="connsiteY12" fmla="*/ 0 h 833437"/>
                          <a:gd name="connsiteX13" fmla="*/ 6588873 w 8128000"/>
                          <a:gd name="connsiteY13" fmla="*/ 0 h 833437"/>
                          <a:gd name="connsiteX14" fmla="*/ 6998312 w 8128000"/>
                          <a:gd name="connsiteY14" fmla="*/ 0 h 833437"/>
                          <a:gd name="connsiteX15" fmla="*/ 8044656 w 8128000"/>
                          <a:gd name="connsiteY15" fmla="*/ 0 h 833437"/>
                          <a:gd name="connsiteX16" fmla="*/ 8128000 w 8128000"/>
                          <a:gd name="connsiteY16" fmla="*/ 83344 h 833437"/>
                          <a:gd name="connsiteX17" fmla="*/ 8128000 w 8128000"/>
                          <a:gd name="connsiteY17" fmla="*/ 396716 h 833437"/>
                          <a:gd name="connsiteX18" fmla="*/ 8128000 w 8128000"/>
                          <a:gd name="connsiteY18" fmla="*/ 750093 h 833437"/>
                          <a:gd name="connsiteX19" fmla="*/ 8044656 w 8128000"/>
                          <a:gd name="connsiteY19" fmla="*/ 833437 h 833437"/>
                          <a:gd name="connsiteX20" fmla="*/ 7555604 w 8128000"/>
                          <a:gd name="connsiteY20" fmla="*/ 833437 h 833437"/>
                          <a:gd name="connsiteX21" fmla="*/ 7146165 w 8128000"/>
                          <a:gd name="connsiteY21" fmla="*/ 833437 h 833437"/>
                          <a:gd name="connsiteX22" fmla="*/ 6816339 w 8128000"/>
                          <a:gd name="connsiteY22" fmla="*/ 833437 h 833437"/>
                          <a:gd name="connsiteX23" fmla="*/ 6327287 w 8128000"/>
                          <a:gd name="connsiteY23" fmla="*/ 833437 h 833437"/>
                          <a:gd name="connsiteX24" fmla="*/ 5838235 w 8128000"/>
                          <a:gd name="connsiteY24" fmla="*/ 833437 h 833437"/>
                          <a:gd name="connsiteX25" fmla="*/ 5189957 w 8128000"/>
                          <a:gd name="connsiteY25" fmla="*/ 833437 h 833437"/>
                          <a:gd name="connsiteX26" fmla="*/ 4621292 w 8128000"/>
                          <a:gd name="connsiteY26" fmla="*/ 833437 h 833437"/>
                          <a:gd name="connsiteX27" fmla="*/ 4291466 w 8128000"/>
                          <a:gd name="connsiteY27" fmla="*/ 833437 h 833437"/>
                          <a:gd name="connsiteX28" fmla="*/ 3643188 w 8128000"/>
                          <a:gd name="connsiteY28" fmla="*/ 833437 h 833437"/>
                          <a:gd name="connsiteX29" fmla="*/ 3313362 w 8128000"/>
                          <a:gd name="connsiteY29" fmla="*/ 833437 h 833437"/>
                          <a:gd name="connsiteX30" fmla="*/ 2824310 w 8128000"/>
                          <a:gd name="connsiteY30" fmla="*/ 833437 h 833437"/>
                          <a:gd name="connsiteX31" fmla="*/ 2176032 w 8128000"/>
                          <a:gd name="connsiteY31" fmla="*/ 833437 h 833437"/>
                          <a:gd name="connsiteX32" fmla="*/ 1527753 w 8128000"/>
                          <a:gd name="connsiteY32" fmla="*/ 833437 h 833437"/>
                          <a:gd name="connsiteX33" fmla="*/ 1197928 w 8128000"/>
                          <a:gd name="connsiteY33" fmla="*/ 833437 h 833437"/>
                          <a:gd name="connsiteX34" fmla="*/ 708876 w 8128000"/>
                          <a:gd name="connsiteY34" fmla="*/ 833437 h 833437"/>
                          <a:gd name="connsiteX35" fmla="*/ 83344 w 8128000"/>
                          <a:gd name="connsiteY35" fmla="*/ 833437 h 833437"/>
                          <a:gd name="connsiteX36" fmla="*/ 0 w 8128000"/>
                          <a:gd name="connsiteY36" fmla="*/ 750093 h 833437"/>
                          <a:gd name="connsiteX37" fmla="*/ 0 w 8128000"/>
                          <a:gd name="connsiteY37" fmla="*/ 416719 h 833437"/>
                          <a:gd name="connsiteX38" fmla="*/ 0 w 8128000"/>
                          <a:gd name="connsiteY3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128000" h="833437" fill="none" extrusionOk="0">
                            <a:moveTo>
                              <a:pt x="0" y="83344"/>
                            </a:moveTo>
                            <a:cubicBezTo>
                              <a:pt x="-6418" y="36895"/>
                              <a:pt x="38730" y="-3322"/>
                              <a:pt x="83344" y="0"/>
                            </a:cubicBezTo>
                            <a:cubicBezTo>
                              <a:pt x="262491" y="-25682"/>
                              <a:pt x="582540" y="50786"/>
                              <a:pt x="731622" y="0"/>
                            </a:cubicBezTo>
                            <a:cubicBezTo>
                              <a:pt x="880704" y="-50786"/>
                              <a:pt x="1261703" y="72591"/>
                              <a:pt x="1459514" y="0"/>
                            </a:cubicBezTo>
                            <a:cubicBezTo>
                              <a:pt x="1657325" y="-72591"/>
                              <a:pt x="1986723" y="16724"/>
                              <a:pt x="2187405" y="0"/>
                            </a:cubicBezTo>
                            <a:cubicBezTo>
                              <a:pt x="2388087" y="-16724"/>
                              <a:pt x="2446646" y="21637"/>
                              <a:pt x="2676457" y="0"/>
                            </a:cubicBezTo>
                            <a:cubicBezTo>
                              <a:pt x="2906268" y="-21637"/>
                              <a:pt x="2942325" y="42213"/>
                              <a:pt x="3085896" y="0"/>
                            </a:cubicBezTo>
                            <a:cubicBezTo>
                              <a:pt x="3229467" y="-42213"/>
                              <a:pt x="3424303" y="31166"/>
                              <a:pt x="3574948" y="0"/>
                            </a:cubicBezTo>
                            <a:cubicBezTo>
                              <a:pt x="3725593" y="-31166"/>
                              <a:pt x="3899215" y="64561"/>
                              <a:pt x="4223226" y="0"/>
                            </a:cubicBezTo>
                            <a:cubicBezTo>
                              <a:pt x="4547237" y="-64561"/>
                              <a:pt x="4561983" y="12767"/>
                              <a:pt x="4791891" y="0"/>
                            </a:cubicBezTo>
                            <a:cubicBezTo>
                              <a:pt x="5021799" y="-12767"/>
                              <a:pt x="5004946" y="20989"/>
                              <a:pt x="5121717" y="0"/>
                            </a:cubicBezTo>
                            <a:cubicBezTo>
                              <a:pt x="5238488" y="-20989"/>
                              <a:pt x="5349469" y="4645"/>
                              <a:pt x="5451543" y="0"/>
                            </a:cubicBezTo>
                            <a:cubicBezTo>
                              <a:pt x="5553617" y="-4645"/>
                              <a:pt x="5867890" y="34867"/>
                              <a:pt x="6099821" y="0"/>
                            </a:cubicBezTo>
                            <a:cubicBezTo>
                              <a:pt x="6331752" y="-34867"/>
                              <a:pt x="6361142" y="36523"/>
                              <a:pt x="6588873" y="0"/>
                            </a:cubicBezTo>
                            <a:cubicBezTo>
                              <a:pt x="6816604" y="-36523"/>
                              <a:pt x="6865586" y="38133"/>
                              <a:pt x="6998312" y="0"/>
                            </a:cubicBezTo>
                            <a:cubicBezTo>
                              <a:pt x="7131038" y="-38133"/>
                              <a:pt x="7599265" y="116493"/>
                              <a:pt x="8044656" y="0"/>
                            </a:cubicBezTo>
                            <a:cubicBezTo>
                              <a:pt x="8083918" y="-2023"/>
                              <a:pt x="8129754" y="32007"/>
                              <a:pt x="8128000" y="83344"/>
                            </a:cubicBezTo>
                            <a:cubicBezTo>
                              <a:pt x="8140732" y="164379"/>
                              <a:pt x="8120489" y="266715"/>
                              <a:pt x="8128000" y="396716"/>
                            </a:cubicBezTo>
                            <a:cubicBezTo>
                              <a:pt x="8135511" y="526717"/>
                              <a:pt x="8097890" y="588516"/>
                              <a:pt x="8128000" y="750093"/>
                            </a:cubicBezTo>
                            <a:cubicBezTo>
                              <a:pt x="8127029" y="797383"/>
                              <a:pt x="8084032" y="828616"/>
                              <a:pt x="8044656" y="833437"/>
                            </a:cubicBezTo>
                            <a:cubicBezTo>
                              <a:pt x="7846078" y="886272"/>
                              <a:pt x="7684469" y="818458"/>
                              <a:pt x="7555604" y="833437"/>
                            </a:cubicBezTo>
                            <a:cubicBezTo>
                              <a:pt x="7426739" y="848416"/>
                              <a:pt x="7332538" y="830736"/>
                              <a:pt x="7146165" y="833437"/>
                            </a:cubicBezTo>
                            <a:cubicBezTo>
                              <a:pt x="6959792" y="836138"/>
                              <a:pt x="6975049" y="815354"/>
                              <a:pt x="6816339" y="833437"/>
                            </a:cubicBezTo>
                            <a:cubicBezTo>
                              <a:pt x="6657629" y="851520"/>
                              <a:pt x="6504791" y="817733"/>
                              <a:pt x="6327287" y="833437"/>
                            </a:cubicBezTo>
                            <a:cubicBezTo>
                              <a:pt x="6149783" y="849141"/>
                              <a:pt x="6012099" y="780793"/>
                              <a:pt x="5838235" y="833437"/>
                            </a:cubicBezTo>
                            <a:cubicBezTo>
                              <a:pt x="5664371" y="886081"/>
                              <a:pt x="5423169" y="818048"/>
                              <a:pt x="5189957" y="833437"/>
                            </a:cubicBezTo>
                            <a:cubicBezTo>
                              <a:pt x="4956745" y="848826"/>
                              <a:pt x="4863806" y="785743"/>
                              <a:pt x="4621292" y="833437"/>
                            </a:cubicBezTo>
                            <a:cubicBezTo>
                              <a:pt x="4378778" y="881131"/>
                              <a:pt x="4417346" y="817334"/>
                              <a:pt x="4291466" y="833437"/>
                            </a:cubicBezTo>
                            <a:cubicBezTo>
                              <a:pt x="4165586" y="849540"/>
                              <a:pt x="3886753" y="811451"/>
                              <a:pt x="3643188" y="833437"/>
                            </a:cubicBezTo>
                            <a:cubicBezTo>
                              <a:pt x="3399623" y="855423"/>
                              <a:pt x="3424057" y="807032"/>
                              <a:pt x="3313362" y="833437"/>
                            </a:cubicBezTo>
                            <a:cubicBezTo>
                              <a:pt x="3202667" y="859842"/>
                              <a:pt x="2994423" y="789357"/>
                              <a:pt x="2824310" y="833437"/>
                            </a:cubicBezTo>
                            <a:cubicBezTo>
                              <a:pt x="2654197" y="877517"/>
                              <a:pt x="2360056" y="801391"/>
                              <a:pt x="2176032" y="833437"/>
                            </a:cubicBezTo>
                            <a:cubicBezTo>
                              <a:pt x="1992008" y="865483"/>
                              <a:pt x="1808085" y="816182"/>
                              <a:pt x="1527753" y="833437"/>
                            </a:cubicBezTo>
                            <a:cubicBezTo>
                              <a:pt x="1247421" y="850692"/>
                              <a:pt x="1324682" y="817995"/>
                              <a:pt x="1197928" y="833437"/>
                            </a:cubicBezTo>
                            <a:cubicBezTo>
                              <a:pt x="1071174" y="848879"/>
                              <a:pt x="928609" y="792618"/>
                              <a:pt x="708876" y="833437"/>
                            </a:cubicBezTo>
                            <a:cubicBezTo>
                              <a:pt x="489143" y="874256"/>
                              <a:pt x="291275" y="811537"/>
                              <a:pt x="83344" y="833437"/>
                            </a:cubicBezTo>
                            <a:cubicBezTo>
                              <a:pt x="37097" y="825078"/>
                              <a:pt x="-2854" y="794182"/>
                              <a:pt x="0" y="750093"/>
                            </a:cubicBezTo>
                            <a:cubicBezTo>
                              <a:pt x="-29850" y="661602"/>
                              <a:pt x="31270" y="534762"/>
                              <a:pt x="0" y="416719"/>
                            </a:cubicBezTo>
                            <a:cubicBezTo>
                              <a:pt x="-31270" y="298676"/>
                              <a:pt x="36027" y="242163"/>
                              <a:pt x="0" y="83344"/>
                            </a:cubicBezTo>
                            <a:close/>
                          </a:path>
                          <a:path w="8128000" h="833437" stroke="0" extrusionOk="0">
                            <a:moveTo>
                              <a:pt x="0" y="83344"/>
                            </a:moveTo>
                            <a:cubicBezTo>
                              <a:pt x="5993" y="34677"/>
                              <a:pt x="47414" y="3452"/>
                              <a:pt x="83344" y="0"/>
                            </a:cubicBezTo>
                            <a:cubicBezTo>
                              <a:pt x="325655" y="-40365"/>
                              <a:pt x="602751" y="60091"/>
                              <a:pt x="811235" y="0"/>
                            </a:cubicBezTo>
                            <a:cubicBezTo>
                              <a:pt x="1019719" y="-60091"/>
                              <a:pt x="1021259" y="34586"/>
                              <a:pt x="1220674" y="0"/>
                            </a:cubicBezTo>
                            <a:cubicBezTo>
                              <a:pt x="1420089" y="-34586"/>
                              <a:pt x="1420599" y="4526"/>
                              <a:pt x="1550500" y="0"/>
                            </a:cubicBezTo>
                            <a:cubicBezTo>
                              <a:pt x="1680401" y="-4526"/>
                              <a:pt x="1771446" y="20185"/>
                              <a:pt x="1880326" y="0"/>
                            </a:cubicBezTo>
                            <a:cubicBezTo>
                              <a:pt x="1989206" y="-20185"/>
                              <a:pt x="2307410" y="37669"/>
                              <a:pt x="2448991" y="0"/>
                            </a:cubicBezTo>
                            <a:cubicBezTo>
                              <a:pt x="2590572" y="-37669"/>
                              <a:pt x="2844076" y="45496"/>
                              <a:pt x="3017656" y="0"/>
                            </a:cubicBezTo>
                            <a:cubicBezTo>
                              <a:pt x="3191236" y="-45496"/>
                              <a:pt x="3345556" y="11743"/>
                              <a:pt x="3586321" y="0"/>
                            </a:cubicBezTo>
                            <a:cubicBezTo>
                              <a:pt x="3827087" y="-11743"/>
                              <a:pt x="4072859" y="18651"/>
                              <a:pt x="4314213" y="0"/>
                            </a:cubicBezTo>
                            <a:cubicBezTo>
                              <a:pt x="4555567" y="-18651"/>
                              <a:pt x="4794317" y="18676"/>
                              <a:pt x="5042104" y="0"/>
                            </a:cubicBezTo>
                            <a:cubicBezTo>
                              <a:pt x="5289891" y="-18676"/>
                              <a:pt x="5355205" y="38147"/>
                              <a:pt x="5610769" y="0"/>
                            </a:cubicBezTo>
                            <a:cubicBezTo>
                              <a:pt x="5866333" y="-38147"/>
                              <a:pt x="6042857" y="58878"/>
                              <a:pt x="6179434" y="0"/>
                            </a:cubicBezTo>
                            <a:cubicBezTo>
                              <a:pt x="6316012" y="-58878"/>
                              <a:pt x="6500745" y="28604"/>
                              <a:pt x="6668486" y="0"/>
                            </a:cubicBezTo>
                            <a:cubicBezTo>
                              <a:pt x="6836227" y="-28604"/>
                              <a:pt x="6850484" y="9481"/>
                              <a:pt x="6998312" y="0"/>
                            </a:cubicBezTo>
                            <a:cubicBezTo>
                              <a:pt x="7146140" y="-9481"/>
                              <a:pt x="7745114" y="42194"/>
                              <a:pt x="8044656" y="0"/>
                            </a:cubicBezTo>
                            <a:cubicBezTo>
                              <a:pt x="8091414" y="2381"/>
                              <a:pt x="8138607" y="42651"/>
                              <a:pt x="8128000" y="83344"/>
                            </a:cubicBezTo>
                            <a:cubicBezTo>
                              <a:pt x="8128361" y="207969"/>
                              <a:pt x="8102867" y="336252"/>
                              <a:pt x="8128000" y="403384"/>
                            </a:cubicBezTo>
                            <a:cubicBezTo>
                              <a:pt x="8153133" y="470516"/>
                              <a:pt x="8089054" y="659028"/>
                              <a:pt x="8128000" y="750093"/>
                            </a:cubicBezTo>
                            <a:cubicBezTo>
                              <a:pt x="8120709" y="807323"/>
                              <a:pt x="8096289" y="844423"/>
                              <a:pt x="8044656" y="833437"/>
                            </a:cubicBezTo>
                            <a:cubicBezTo>
                              <a:pt x="7814959" y="849287"/>
                              <a:pt x="7733701" y="831322"/>
                              <a:pt x="7555604" y="833437"/>
                            </a:cubicBezTo>
                            <a:cubicBezTo>
                              <a:pt x="7377507" y="835552"/>
                              <a:pt x="7125916" y="799111"/>
                              <a:pt x="6907326" y="833437"/>
                            </a:cubicBezTo>
                            <a:cubicBezTo>
                              <a:pt x="6688736" y="867763"/>
                              <a:pt x="6526438" y="775582"/>
                              <a:pt x="6418274" y="833437"/>
                            </a:cubicBezTo>
                            <a:cubicBezTo>
                              <a:pt x="6310110" y="891292"/>
                              <a:pt x="5889218" y="792381"/>
                              <a:pt x="5690382" y="833437"/>
                            </a:cubicBezTo>
                            <a:cubicBezTo>
                              <a:pt x="5491546" y="874493"/>
                              <a:pt x="5283293" y="777567"/>
                              <a:pt x="5042104" y="833437"/>
                            </a:cubicBezTo>
                            <a:cubicBezTo>
                              <a:pt x="4800915" y="889307"/>
                              <a:pt x="4706713" y="803596"/>
                              <a:pt x="4473439" y="833437"/>
                            </a:cubicBezTo>
                            <a:cubicBezTo>
                              <a:pt x="4240166" y="863278"/>
                              <a:pt x="4198613" y="794182"/>
                              <a:pt x="3984387" y="833437"/>
                            </a:cubicBezTo>
                            <a:cubicBezTo>
                              <a:pt x="3770161" y="872692"/>
                              <a:pt x="3774484" y="825322"/>
                              <a:pt x="3654561" y="833437"/>
                            </a:cubicBezTo>
                            <a:cubicBezTo>
                              <a:pt x="3534638" y="841552"/>
                              <a:pt x="3149309" y="750782"/>
                              <a:pt x="2926670" y="833437"/>
                            </a:cubicBezTo>
                            <a:cubicBezTo>
                              <a:pt x="2704031" y="916092"/>
                              <a:pt x="2636956" y="825204"/>
                              <a:pt x="2358005" y="833437"/>
                            </a:cubicBezTo>
                            <a:cubicBezTo>
                              <a:pt x="2079054" y="841670"/>
                              <a:pt x="1879013" y="825832"/>
                              <a:pt x="1709726" y="833437"/>
                            </a:cubicBezTo>
                            <a:cubicBezTo>
                              <a:pt x="1540439" y="841042"/>
                              <a:pt x="1293453" y="813107"/>
                              <a:pt x="1141061" y="833437"/>
                            </a:cubicBezTo>
                            <a:cubicBezTo>
                              <a:pt x="988669" y="853767"/>
                              <a:pt x="875133" y="792985"/>
                              <a:pt x="731622" y="833437"/>
                            </a:cubicBezTo>
                            <a:cubicBezTo>
                              <a:pt x="588111" y="873889"/>
                              <a:pt x="390601" y="785157"/>
                              <a:pt x="83344" y="833437"/>
                            </a:cubicBezTo>
                            <a:cubicBezTo>
                              <a:pt x="33776" y="836086"/>
                              <a:pt x="7554" y="799747"/>
                              <a:pt x="0" y="750093"/>
                            </a:cubicBezTo>
                            <a:cubicBezTo>
                              <a:pt x="-14793" y="614585"/>
                              <a:pt x="28189" y="565651"/>
                              <a:pt x="0" y="416719"/>
                            </a:cubicBezTo>
                            <a:cubicBezTo>
                              <a:pt x="-28189" y="267787"/>
                              <a:pt x="8197" y="228114"/>
                              <a:pt x="0" y="83344"/>
                            </a:cubicBezTo>
                            <a:close/>
                          </a:path>
                        </a:pathLst>
                      </a:custGeom>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7523" tIns="68580" rIns="68581"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4">
                        <a:lumMod val="60000"/>
                        <a:lumOff val="40000"/>
                      </a:schemeClr>
                    </a:solidFill>
                  </a:rPr>
                  <a:t>Task Name</a:t>
                </a:r>
              </a:p>
              <a:p>
                <a:pPr marL="114300" lvl="1" indent="-114300" algn="l" defTabSz="622300">
                  <a:lnSpc>
                    <a:spcPct val="90000"/>
                  </a:lnSpc>
                  <a:spcBef>
                    <a:spcPct val="0"/>
                  </a:spcBef>
                  <a:spcAft>
                    <a:spcPct val="15000"/>
                  </a:spcAft>
                  <a:buChar char="•"/>
                </a:pPr>
                <a:r>
                  <a:rPr lang="en-US" sz="1400" kern="1200" dirty="0"/>
                  <a:t>The name of each sprint task.</a:t>
                </a:r>
              </a:p>
            </p:txBody>
          </p:sp>
          <p:sp>
            <p:nvSpPr>
              <p:cNvPr id="11" name="Freeform: Shape 10">
                <a:extLst>
                  <a:ext uri="{FF2B5EF4-FFF2-40B4-BE49-F238E27FC236}">
                    <a16:creationId xmlns:a16="http://schemas.microsoft.com/office/drawing/2014/main" id="{2B8B2EF5-A343-0A2C-EADD-5FB4626D9A5A}"/>
                  </a:ext>
                </a:extLst>
              </p:cNvPr>
              <p:cNvSpPr/>
              <p:nvPr/>
            </p:nvSpPr>
            <p:spPr>
              <a:xfrm>
                <a:off x="2032000" y="2553228"/>
                <a:ext cx="8128000" cy="833437"/>
              </a:xfrm>
              <a:custGeom>
                <a:avLst/>
                <a:gdLst>
                  <a:gd name="connsiteX0" fmla="*/ 0 w 8128000"/>
                  <a:gd name="connsiteY0" fmla="*/ 83344 h 833437"/>
                  <a:gd name="connsiteX1" fmla="*/ 83344 w 8128000"/>
                  <a:gd name="connsiteY1" fmla="*/ 0 h 833437"/>
                  <a:gd name="connsiteX2" fmla="*/ 8044656 w 8128000"/>
                  <a:gd name="connsiteY2" fmla="*/ 0 h 833437"/>
                  <a:gd name="connsiteX3" fmla="*/ 8128000 w 8128000"/>
                  <a:gd name="connsiteY3" fmla="*/ 83344 h 833437"/>
                  <a:gd name="connsiteX4" fmla="*/ 8128000 w 8128000"/>
                  <a:gd name="connsiteY4" fmla="*/ 750093 h 833437"/>
                  <a:gd name="connsiteX5" fmla="*/ 8044656 w 8128000"/>
                  <a:gd name="connsiteY5" fmla="*/ 833437 h 833437"/>
                  <a:gd name="connsiteX6" fmla="*/ 83344 w 8128000"/>
                  <a:gd name="connsiteY6" fmla="*/ 833437 h 833437"/>
                  <a:gd name="connsiteX7" fmla="*/ 0 w 8128000"/>
                  <a:gd name="connsiteY7" fmla="*/ 750093 h 833437"/>
                  <a:gd name="connsiteX8" fmla="*/ 0 w 8128000"/>
                  <a:gd name="connsiteY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833437">
                    <a:moveTo>
                      <a:pt x="0" y="83344"/>
                    </a:moveTo>
                    <a:cubicBezTo>
                      <a:pt x="0" y="37314"/>
                      <a:pt x="37314" y="0"/>
                      <a:pt x="83344" y="0"/>
                    </a:cubicBezTo>
                    <a:lnTo>
                      <a:pt x="8044656" y="0"/>
                    </a:lnTo>
                    <a:cubicBezTo>
                      <a:pt x="8090686" y="0"/>
                      <a:pt x="8128000" y="37314"/>
                      <a:pt x="8128000" y="83344"/>
                    </a:cubicBezTo>
                    <a:lnTo>
                      <a:pt x="8128000" y="750093"/>
                    </a:lnTo>
                    <a:cubicBezTo>
                      <a:pt x="8128000" y="796123"/>
                      <a:pt x="8090686" y="833437"/>
                      <a:pt x="8044656" y="833437"/>
                    </a:cubicBezTo>
                    <a:lnTo>
                      <a:pt x="83344" y="833437"/>
                    </a:lnTo>
                    <a:cubicBezTo>
                      <a:pt x="37314" y="833437"/>
                      <a:pt x="0" y="796123"/>
                      <a:pt x="0" y="750093"/>
                    </a:cubicBezTo>
                    <a:lnTo>
                      <a:pt x="0" y="83344"/>
                    </a:lnTo>
                    <a:close/>
                  </a:path>
                </a:pathLst>
              </a:custGeom>
              <a:ln>
                <a:solidFill>
                  <a:srgbClr val="5B9BD5"/>
                </a:solidFill>
                <a:prstDash val="sysDash"/>
                <a:extLst>
                  <a:ext uri="{C807C97D-BFC1-408E-A445-0C87EB9F89A2}">
                    <ask:lineSketchStyleProps xmlns:ask="http://schemas.microsoft.com/office/drawing/2018/sketchyshapes" sd="3231880865">
                      <a:custGeom>
                        <a:avLst/>
                        <a:gdLst>
                          <a:gd name="connsiteX0" fmla="*/ 0 w 8128000"/>
                          <a:gd name="connsiteY0" fmla="*/ 83344 h 833437"/>
                          <a:gd name="connsiteX1" fmla="*/ 83344 w 8128000"/>
                          <a:gd name="connsiteY1" fmla="*/ 0 h 833437"/>
                          <a:gd name="connsiteX2" fmla="*/ 492783 w 8128000"/>
                          <a:gd name="connsiteY2" fmla="*/ 0 h 833437"/>
                          <a:gd name="connsiteX3" fmla="*/ 1220674 w 8128000"/>
                          <a:gd name="connsiteY3" fmla="*/ 0 h 833437"/>
                          <a:gd name="connsiteX4" fmla="*/ 1789339 w 8128000"/>
                          <a:gd name="connsiteY4" fmla="*/ 0 h 833437"/>
                          <a:gd name="connsiteX5" fmla="*/ 2278391 w 8128000"/>
                          <a:gd name="connsiteY5" fmla="*/ 0 h 833437"/>
                          <a:gd name="connsiteX6" fmla="*/ 2926670 w 8128000"/>
                          <a:gd name="connsiteY6" fmla="*/ 0 h 833437"/>
                          <a:gd name="connsiteX7" fmla="*/ 3336109 w 8128000"/>
                          <a:gd name="connsiteY7" fmla="*/ 0 h 833437"/>
                          <a:gd name="connsiteX8" fmla="*/ 3984387 w 8128000"/>
                          <a:gd name="connsiteY8" fmla="*/ 0 h 833437"/>
                          <a:gd name="connsiteX9" fmla="*/ 4393826 w 8128000"/>
                          <a:gd name="connsiteY9" fmla="*/ 0 h 833437"/>
                          <a:gd name="connsiteX10" fmla="*/ 5042104 w 8128000"/>
                          <a:gd name="connsiteY10" fmla="*/ 0 h 833437"/>
                          <a:gd name="connsiteX11" fmla="*/ 5451543 w 8128000"/>
                          <a:gd name="connsiteY11" fmla="*/ 0 h 833437"/>
                          <a:gd name="connsiteX12" fmla="*/ 5781369 w 8128000"/>
                          <a:gd name="connsiteY12" fmla="*/ 0 h 833437"/>
                          <a:gd name="connsiteX13" fmla="*/ 6190808 w 8128000"/>
                          <a:gd name="connsiteY13" fmla="*/ 0 h 833437"/>
                          <a:gd name="connsiteX14" fmla="*/ 6918699 w 8128000"/>
                          <a:gd name="connsiteY14" fmla="*/ 0 h 833437"/>
                          <a:gd name="connsiteX15" fmla="*/ 7487364 w 8128000"/>
                          <a:gd name="connsiteY15" fmla="*/ 0 h 833437"/>
                          <a:gd name="connsiteX16" fmla="*/ 8044656 w 8128000"/>
                          <a:gd name="connsiteY16" fmla="*/ 0 h 833437"/>
                          <a:gd name="connsiteX17" fmla="*/ 8128000 w 8128000"/>
                          <a:gd name="connsiteY17" fmla="*/ 83344 h 833437"/>
                          <a:gd name="connsiteX18" fmla="*/ 8128000 w 8128000"/>
                          <a:gd name="connsiteY18" fmla="*/ 396716 h 833437"/>
                          <a:gd name="connsiteX19" fmla="*/ 8128000 w 8128000"/>
                          <a:gd name="connsiteY19" fmla="*/ 750093 h 833437"/>
                          <a:gd name="connsiteX20" fmla="*/ 8044656 w 8128000"/>
                          <a:gd name="connsiteY20" fmla="*/ 833437 h 833437"/>
                          <a:gd name="connsiteX21" fmla="*/ 7396378 w 8128000"/>
                          <a:gd name="connsiteY21" fmla="*/ 833437 h 833437"/>
                          <a:gd name="connsiteX22" fmla="*/ 6827713 w 8128000"/>
                          <a:gd name="connsiteY22" fmla="*/ 833437 h 833437"/>
                          <a:gd name="connsiteX23" fmla="*/ 6099821 w 8128000"/>
                          <a:gd name="connsiteY23" fmla="*/ 833437 h 833437"/>
                          <a:gd name="connsiteX24" fmla="*/ 5451543 w 8128000"/>
                          <a:gd name="connsiteY24" fmla="*/ 833437 h 833437"/>
                          <a:gd name="connsiteX25" fmla="*/ 4962491 w 8128000"/>
                          <a:gd name="connsiteY25" fmla="*/ 833437 h 833437"/>
                          <a:gd name="connsiteX26" fmla="*/ 4473439 w 8128000"/>
                          <a:gd name="connsiteY26" fmla="*/ 833437 h 833437"/>
                          <a:gd name="connsiteX27" fmla="*/ 3745548 w 8128000"/>
                          <a:gd name="connsiteY27" fmla="*/ 833437 h 833437"/>
                          <a:gd name="connsiteX28" fmla="*/ 3017656 w 8128000"/>
                          <a:gd name="connsiteY28" fmla="*/ 833437 h 833437"/>
                          <a:gd name="connsiteX29" fmla="*/ 2608217 w 8128000"/>
                          <a:gd name="connsiteY29" fmla="*/ 833437 h 833437"/>
                          <a:gd name="connsiteX30" fmla="*/ 2278391 w 8128000"/>
                          <a:gd name="connsiteY30" fmla="*/ 833437 h 833437"/>
                          <a:gd name="connsiteX31" fmla="*/ 1868953 w 8128000"/>
                          <a:gd name="connsiteY31" fmla="*/ 833437 h 833437"/>
                          <a:gd name="connsiteX32" fmla="*/ 1300287 w 8128000"/>
                          <a:gd name="connsiteY32" fmla="*/ 833437 h 833437"/>
                          <a:gd name="connsiteX33" fmla="*/ 652009 w 8128000"/>
                          <a:gd name="connsiteY33" fmla="*/ 833437 h 833437"/>
                          <a:gd name="connsiteX34" fmla="*/ 83344 w 8128000"/>
                          <a:gd name="connsiteY34" fmla="*/ 833437 h 833437"/>
                          <a:gd name="connsiteX35" fmla="*/ 0 w 8128000"/>
                          <a:gd name="connsiteY35" fmla="*/ 750093 h 833437"/>
                          <a:gd name="connsiteX36" fmla="*/ 0 w 8128000"/>
                          <a:gd name="connsiteY36" fmla="*/ 403384 h 833437"/>
                          <a:gd name="connsiteX37" fmla="*/ 0 w 8128000"/>
                          <a:gd name="connsiteY37"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28000" h="833437" fill="none" extrusionOk="0">
                            <a:moveTo>
                              <a:pt x="0" y="83344"/>
                            </a:moveTo>
                            <a:cubicBezTo>
                              <a:pt x="7703" y="37730"/>
                              <a:pt x="37461" y="-4312"/>
                              <a:pt x="83344" y="0"/>
                            </a:cubicBezTo>
                            <a:cubicBezTo>
                              <a:pt x="226374" y="-29403"/>
                              <a:pt x="300647" y="13097"/>
                              <a:pt x="492783" y="0"/>
                            </a:cubicBezTo>
                            <a:cubicBezTo>
                              <a:pt x="684919" y="-13097"/>
                              <a:pt x="907016" y="20305"/>
                              <a:pt x="1220674" y="0"/>
                            </a:cubicBezTo>
                            <a:cubicBezTo>
                              <a:pt x="1534332" y="-20305"/>
                              <a:pt x="1658378" y="55854"/>
                              <a:pt x="1789339" y="0"/>
                            </a:cubicBezTo>
                            <a:cubicBezTo>
                              <a:pt x="1920300" y="-55854"/>
                              <a:pt x="2077110" y="3296"/>
                              <a:pt x="2278391" y="0"/>
                            </a:cubicBezTo>
                            <a:cubicBezTo>
                              <a:pt x="2479672" y="-3296"/>
                              <a:pt x="2780689" y="35012"/>
                              <a:pt x="2926670" y="0"/>
                            </a:cubicBezTo>
                            <a:cubicBezTo>
                              <a:pt x="3072651" y="-35012"/>
                              <a:pt x="3192056" y="15395"/>
                              <a:pt x="3336109" y="0"/>
                            </a:cubicBezTo>
                            <a:cubicBezTo>
                              <a:pt x="3480162" y="-15395"/>
                              <a:pt x="3715297" y="20145"/>
                              <a:pt x="3984387" y="0"/>
                            </a:cubicBezTo>
                            <a:cubicBezTo>
                              <a:pt x="4253477" y="-20145"/>
                              <a:pt x="4209162" y="46090"/>
                              <a:pt x="4393826" y="0"/>
                            </a:cubicBezTo>
                            <a:cubicBezTo>
                              <a:pt x="4578490" y="-46090"/>
                              <a:pt x="4752696" y="15960"/>
                              <a:pt x="5042104" y="0"/>
                            </a:cubicBezTo>
                            <a:cubicBezTo>
                              <a:pt x="5331512" y="-15960"/>
                              <a:pt x="5324862" y="40462"/>
                              <a:pt x="5451543" y="0"/>
                            </a:cubicBezTo>
                            <a:cubicBezTo>
                              <a:pt x="5578224" y="-40462"/>
                              <a:pt x="5688245" y="28975"/>
                              <a:pt x="5781369" y="0"/>
                            </a:cubicBezTo>
                            <a:cubicBezTo>
                              <a:pt x="5874493" y="-28975"/>
                              <a:pt x="6074349" y="16594"/>
                              <a:pt x="6190808" y="0"/>
                            </a:cubicBezTo>
                            <a:cubicBezTo>
                              <a:pt x="6307267" y="-16594"/>
                              <a:pt x="6602268" y="54622"/>
                              <a:pt x="6918699" y="0"/>
                            </a:cubicBezTo>
                            <a:cubicBezTo>
                              <a:pt x="7235130" y="-54622"/>
                              <a:pt x="7233620" y="19517"/>
                              <a:pt x="7487364" y="0"/>
                            </a:cubicBezTo>
                            <a:cubicBezTo>
                              <a:pt x="7741109" y="-19517"/>
                              <a:pt x="7909702" y="66724"/>
                              <a:pt x="8044656" y="0"/>
                            </a:cubicBezTo>
                            <a:cubicBezTo>
                              <a:pt x="8089012" y="792"/>
                              <a:pt x="8122308" y="39362"/>
                              <a:pt x="8128000" y="83344"/>
                            </a:cubicBezTo>
                            <a:cubicBezTo>
                              <a:pt x="8131926" y="203716"/>
                              <a:pt x="8117947" y="290359"/>
                              <a:pt x="8128000" y="396716"/>
                            </a:cubicBezTo>
                            <a:cubicBezTo>
                              <a:pt x="8138053" y="503073"/>
                              <a:pt x="8091180" y="657144"/>
                              <a:pt x="8128000" y="750093"/>
                            </a:cubicBezTo>
                            <a:cubicBezTo>
                              <a:pt x="8122662" y="798783"/>
                              <a:pt x="8085563" y="828652"/>
                              <a:pt x="8044656" y="833437"/>
                            </a:cubicBezTo>
                            <a:cubicBezTo>
                              <a:pt x="7905836" y="878741"/>
                              <a:pt x="7646342" y="784382"/>
                              <a:pt x="7396378" y="833437"/>
                            </a:cubicBezTo>
                            <a:cubicBezTo>
                              <a:pt x="7146414" y="882492"/>
                              <a:pt x="6947995" y="786415"/>
                              <a:pt x="6827713" y="833437"/>
                            </a:cubicBezTo>
                            <a:cubicBezTo>
                              <a:pt x="6707431" y="880459"/>
                              <a:pt x="6457446" y="792292"/>
                              <a:pt x="6099821" y="833437"/>
                            </a:cubicBezTo>
                            <a:cubicBezTo>
                              <a:pt x="5742196" y="874582"/>
                              <a:pt x="5635809" y="796297"/>
                              <a:pt x="5451543" y="833437"/>
                            </a:cubicBezTo>
                            <a:cubicBezTo>
                              <a:pt x="5267277" y="870577"/>
                              <a:pt x="5193881" y="829167"/>
                              <a:pt x="4962491" y="833437"/>
                            </a:cubicBezTo>
                            <a:cubicBezTo>
                              <a:pt x="4731101" y="837707"/>
                              <a:pt x="4623715" y="812054"/>
                              <a:pt x="4473439" y="833437"/>
                            </a:cubicBezTo>
                            <a:cubicBezTo>
                              <a:pt x="4323163" y="854820"/>
                              <a:pt x="3913317" y="814996"/>
                              <a:pt x="3745548" y="833437"/>
                            </a:cubicBezTo>
                            <a:cubicBezTo>
                              <a:pt x="3577779" y="851878"/>
                              <a:pt x="3355464" y="817569"/>
                              <a:pt x="3017656" y="833437"/>
                            </a:cubicBezTo>
                            <a:cubicBezTo>
                              <a:pt x="2679848" y="849305"/>
                              <a:pt x="2771772" y="831136"/>
                              <a:pt x="2608217" y="833437"/>
                            </a:cubicBezTo>
                            <a:cubicBezTo>
                              <a:pt x="2444662" y="835738"/>
                              <a:pt x="2431100" y="806783"/>
                              <a:pt x="2278391" y="833437"/>
                            </a:cubicBezTo>
                            <a:cubicBezTo>
                              <a:pt x="2125682" y="860091"/>
                              <a:pt x="2005572" y="830979"/>
                              <a:pt x="1868953" y="833437"/>
                            </a:cubicBezTo>
                            <a:cubicBezTo>
                              <a:pt x="1732334" y="835895"/>
                              <a:pt x="1490500" y="823943"/>
                              <a:pt x="1300287" y="833437"/>
                            </a:cubicBezTo>
                            <a:cubicBezTo>
                              <a:pt x="1110074" y="842931"/>
                              <a:pt x="887987" y="794770"/>
                              <a:pt x="652009" y="833437"/>
                            </a:cubicBezTo>
                            <a:cubicBezTo>
                              <a:pt x="416031" y="872104"/>
                              <a:pt x="263226" y="793676"/>
                              <a:pt x="83344" y="833437"/>
                            </a:cubicBezTo>
                            <a:cubicBezTo>
                              <a:pt x="42406" y="834451"/>
                              <a:pt x="6041" y="804930"/>
                              <a:pt x="0" y="750093"/>
                            </a:cubicBezTo>
                            <a:cubicBezTo>
                              <a:pt x="-29836" y="643056"/>
                              <a:pt x="29978" y="515238"/>
                              <a:pt x="0" y="403384"/>
                            </a:cubicBezTo>
                            <a:cubicBezTo>
                              <a:pt x="-29978" y="291530"/>
                              <a:pt x="37054" y="221102"/>
                              <a:pt x="0" y="83344"/>
                            </a:cubicBezTo>
                            <a:close/>
                          </a:path>
                          <a:path w="8128000" h="833437" stroke="0" extrusionOk="0">
                            <a:moveTo>
                              <a:pt x="0" y="83344"/>
                            </a:moveTo>
                            <a:cubicBezTo>
                              <a:pt x="-975" y="44307"/>
                              <a:pt x="35336" y="1418"/>
                              <a:pt x="83344" y="0"/>
                            </a:cubicBezTo>
                            <a:cubicBezTo>
                              <a:pt x="359761" y="-8141"/>
                              <a:pt x="523718" y="24380"/>
                              <a:pt x="731622" y="0"/>
                            </a:cubicBezTo>
                            <a:cubicBezTo>
                              <a:pt x="939526" y="-24380"/>
                              <a:pt x="965097" y="18516"/>
                              <a:pt x="1061448" y="0"/>
                            </a:cubicBezTo>
                            <a:cubicBezTo>
                              <a:pt x="1157799" y="-18516"/>
                              <a:pt x="1231271" y="19392"/>
                              <a:pt x="1391274" y="0"/>
                            </a:cubicBezTo>
                            <a:cubicBezTo>
                              <a:pt x="1551277" y="-19392"/>
                              <a:pt x="1814163" y="19473"/>
                              <a:pt x="2039552" y="0"/>
                            </a:cubicBezTo>
                            <a:cubicBezTo>
                              <a:pt x="2264941" y="-19473"/>
                              <a:pt x="2295963" y="7755"/>
                              <a:pt x="2369378" y="0"/>
                            </a:cubicBezTo>
                            <a:cubicBezTo>
                              <a:pt x="2442793" y="-7755"/>
                              <a:pt x="2600237" y="47065"/>
                              <a:pt x="2778817" y="0"/>
                            </a:cubicBezTo>
                            <a:cubicBezTo>
                              <a:pt x="2957397" y="-47065"/>
                              <a:pt x="3034739" y="11898"/>
                              <a:pt x="3267869" y="0"/>
                            </a:cubicBezTo>
                            <a:cubicBezTo>
                              <a:pt x="3500999" y="-11898"/>
                              <a:pt x="3721813" y="19613"/>
                              <a:pt x="3836534" y="0"/>
                            </a:cubicBezTo>
                            <a:cubicBezTo>
                              <a:pt x="3951256" y="-19613"/>
                              <a:pt x="4135297" y="4346"/>
                              <a:pt x="4245973" y="0"/>
                            </a:cubicBezTo>
                            <a:cubicBezTo>
                              <a:pt x="4356649" y="-4346"/>
                              <a:pt x="4465988" y="2570"/>
                              <a:pt x="4655412" y="0"/>
                            </a:cubicBezTo>
                            <a:cubicBezTo>
                              <a:pt x="4844836" y="-2570"/>
                              <a:pt x="4995833" y="34129"/>
                              <a:pt x="5303690" y="0"/>
                            </a:cubicBezTo>
                            <a:cubicBezTo>
                              <a:pt x="5611547" y="-34129"/>
                              <a:pt x="5527915" y="9765"/>
                              <a:pt x="5633516" y="0"/>
                            </a:cubicBezTo>
                            <a:cubicBezTo>
                              <a:pt x="5739117" y="-9765"/>
                              <a:pt x="5940324" y="44017"/>
                              <a:pt x="6122568" y="0"/>
                            </a:cubicBezTo>
                            <a:cubicBezTo>
                              <a:pt x="6304812" y="-44017"/>
                              <a:pt x="6370536" y="35713"/>
                              <a:pt x="6532007" y="0"/>
                            </a:cubicBezTo>
                            <a:cubicBezTo>
                              <a:pt x="6693478" y="-35713"/>
                              <a:pt x="6918587" y="68534"/>
                              <a:pt x="7180285" y="0"/>
                            </a:cubicBezTo>
                            <a:cubicBezTo>
                              <a:pt x="7441983" y="-68534"/>
                              <a:pt x="7788485" y="36235"/>
                              <a:pt x="8044656" y="0"/>
                            </a:cubicBezTo>
                            <a:cubicBezTo>
                              <a:pt x="8082461" y="-3972"/>
                              <a:pt x="8137060" y="33240"/>
                              <a:pt x="8128000" y="83344"/>
                            </a:cubicBezTo>
                            <a:cubicBezTo>
                              <a:pt x="8141303" y="211442"/>
                              <a:pt x="8090999" y="298771"/>
                              <a:pt x="8128000" y="410051"/>
                            </a:cubicBezTo>
                            <a:cubicBezTo>
                              <a:pt x="8165001" y="521331"/>
                              <a:pt x="8100021" y="616327"/>
                              <a:pt x="8128000" y="750093"/>
                            </a:cubicBezTo>
                            <a:cubicBezTo>
                              <a:pt x="8129608" y="794577"/>
                              <a:pt x="8093015" y="836841"/>
                              <a:pt x="8044656" y="833437"/>
                            </a:cubicBezTo>
                            <a:cubicBezTo>
                              <a:pt x="7914757" y="905078"/>
                              <a:pt x="7695132" y="794784"/>
                              <a:pt x="7396378" y="833437"/>
                            </a:cubicBezTo>
                            <a:cubicBezTo>
                              <a:pt x="7097624" y="872090"/>
                              <a:pt x="7109305" y="785753"/>
                              <a:pt x="6907326" y="833437"/>
                            </a:cubicBezTo>
                            <a:cubicBezTo>
                              <a:pt x="6705347" y="881121"/>
                              <a:pt x="6493734" y="772156"/>
                              <a:pt x="6259047" y="833437"/>
                            </a:cubicBezTo>
                            <a:cubicBezTo>
                              <a:pt x="6024360" y="894718"/>
                              <a:pt x="5890346" y="783020"/>
                              <a:pt x="5531156" y="833437"/>
                            </a:cubicBezTo>
                            <a:cubicBezTo>
                              <a:pt x="5171966" y="883854"/>
                              <a:pt x="5156093" y="794088"/>
                              <a:pt x="5042104" y="833437"/>
                            </a:cubicBezTo>
                            <a:cubicBezTo>
                              <a:pt x="4928115" y="872786"/>
                              <a:pt x="4616866" y="809619"/>
                              <a:pt x="4314213" y="833437"/>
                            </a:cubicBezTo>
                            <a:cubicBezTo>
                              <a:pt x="4011560" y="857255"/>
                              <a:pt x="3819296" y="779443"/>
                              <a:pt x="3665934" y="833437"/>
                            </a:cubicBezTo>
                            <a:cubicBezTo>
                              <a:pt x="3512572" y="887431"/>
                              <a:pt x="3119208" y="776214"/>
                              <a:pt x="2938043" y="833437"/>
                            </a:cubicBezTo>
                            <a:cubicBezTo>
                              <a:pt x="2756878" y="890660"/>
                              <a:pt x="2617642" y="831449"/>
                              <a:pt x="2528604" y="833437"/>
                            </a:cubicBezTo>
                            <a:cubicBezTo>
                              <a:pt x="2439566" y="835425"/>
                              <a:pt x="2033400" y="796141"/>
                              <a:pt x="1880326" y="833437"/>
                            </a:cubicBezTo>
                            <a:cubicBezTo>
                              <a:pt x="1727252" y="870733"/>
                              <a:pt x="1618235" y="796108"/>
                              <a:pt x="1550500" y="833437"/>
                            </a:cubicBezTo>
                            <a:cubicBezTo>
                              <a:pt x="1482765" y="870766"/>
                              <a:pt x="1105243" y="767170"/>
                              <a:pt x="981835" y="833437"/>
                            </a:cubicBezTo>
                            <a:cubicBezTo>
                              <a:pt x="858428" y="899704"/>
                              <a:pt x="449125" y="761427"/>
                              <a:pt x="83344" y="833437"/>
                            </a:cubicBezTo>
                            <a:cubicBezTo>
                              <a:pt x="29661" y="829013"/>
                              <a:pt x="6" y="794602"/>
                              <a:pt x="0" y="750093"/>
                            </a:cubicBezTo>
                            <a:cubicBezTo>
                              <a:pt x="-28857" y="650921"/>
                              <a:pt x="4206" y="531096"/>
                              <a:pt x="0" y="403384"/>
                            </a:cubicBezTo>
                            <a:cubicBezTo>
                              <a:pt x="-4206" y="275672"/>
                              <a:pt x="33503" y="215797"/>
                              <a:pt x="0" y="83344"/>
                            </a:cubicBezTo>
                            <a:close/>
                          </a:path>
                        </a:pathLst>
                      </a:custGeom>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7523" tIns="68580" rIns="68581"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6">
                        <a:lumMod val="40000"/>
                        <a:lumOff val="60000"/>
                      </a:schemeClr>
                    </a:solidFill>
                  </a:rPr>
                  <a:t>Task Description</a:t>
                </a:r>
              </a:p>
              <a:p>
                <a:pPr marL="114300" lvl="1" indent="-114300" algn="l" defTabSz="622300">
                  <a:lnSpc>
                    <a:spcPct val="90000"/>
                  </a:lnSpc>
                  <a:spcBef>
                    <a:spcPct val="0"/>
                  </a:spcBef>
                  <a:spcAft>
                    <a:spcPct val="15000"/>
                  </a:spcAft>
                  <a:buChar char="•"/>
                </a:pPr>
                <a:r>
                  <a:rPr lang="en-US" sz="1400" kern="1200" dirty="0"/>
                  <a:t>A brief description of each sprint task.</a:t>
                </a:r>
              </a:p>
            </p:txBody>
          </p:sp>
          <p:sp>
            <p:nvSpPr>
              <p:cNvPr id="13" name="Freeform: Shape 12">
                <a:extLst>
                  <a:ext uri="{FF2B5EF4-FFF2-40B4-BE49-F238E27FC236}">
                    <a16:creationId xmlns:a16="http://schemas.microsoft.com/office/drawing/2014/main" id="{7A0244C5-2950-66E5-8468-BE8D8C952880}"/>
                  </a:ext>
                </a:extLst>
              </p:cNvPr>
              <p:cNvSpPr/>
              <p:nvPr/>
            </p:nvSpPr>
            <p:spPr>
              <a:xfrm>
                <a:off x="2032000" y="3470009"/>
                <a:ext cx="8128000" cy="833437"/>
              </a:xfrm>
              <a:custGeom>
                <a:avLst/>
                <a:gdLst>
                  <a:gd name="connsiteX0" fmla="*/ 0 w 8128000"/>
                  <a:gd name="connsiteY0" fmla="*/ 83344 h 833437"/>
                  <a:gd name="connsiteX1" fmla="*/ 83344 w 8128000"/>
                  <a:gd name="connsiteY1" fmla="*/ 0 h 833437"/>
                  <a:gd name="connsiteX2" fmla="*/ 8044656 w 8128000"/>
                  <a:gd name="connsiteY2" fmla="*/ 0 h 833437"/>
                  <a:gd name="connsiteX3" fmla="*/ 8128000 w 8128000"/>
                  <a:gd name="connsiteY3" fmla="*/ 83344 h 833437"/>
                  <a:gd name="connsiteX4" fmla="*/ 8128000 w 8128000"/>
                  <a:gd name="connsiteY4" fmla="*/ 750093 h 833437"/>
                  <a:gd name="connsiteX5" fmla="*/ 8044656 w 8128000"/>
                  <a:gd name="connsiteY5" fmla="*/ 833437 h 833437"/>
                  <a:gd name="connsiteX6" fmla="*/ 83344 w 8128000"/>
                  <a:gd name="connsiteY6" fmla="*/ 833437 h 833437"/>
                  <a:gd name="connsiteX7" fmla="*/ 0 w 8128000"/>
                  <a:gd name="connsiteY7" fmla="*/ 750093 h 833437"/>
                  <a:gd name="connsiteX8" fmla="*/ 0 w 8128000"/>
                  <a:gd name="connsiteY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833437">
                    <a:moveTo>
                      <a:pt x="0" y="83344"/>
                    </a:moveTo>
                    <a:cubicBezTo>
                      <a:pt x="0" y="37314"/>
                      <a:pt x="37314" y="0"/>
                      <a:pt x="83344" y="0"/>
                    </a:cubicBezTo>
                    <a:lnTo>
                      <a:pt x="8044656" y="0"/>
                    </a:lnTo>
                    <a:cubicBezTo>
                      <a:pt x="8090686" y="0"/>
                      <a:pt x="8128000" y="37314"/>
                      <a:pt x="8128000" y="83344"/>
                    </a:cubicBezTo>
                    <a:lnTo>
                      <a:pt x="8128000" y="750093"/>
                    </a:lnTo>
                    <a:cubicBezTo>
                      <a:pt x="8128000" y="796123"/>
                      <a:pt x="8090686" y="833437"/>
                      <a:pt x="8044656" y="833437"/>
                    </a:cubicBezTo>
                    <a:lnTo>
                      <a:pt x="83344" y="833437"/>
                    </a:lnTo>
                    <a:cubicBezTo>
                      <a:pt x="37314" y="833437"/>
                      <a:pt x="0" y="796123"/>
                      <a:pt x="0" y="750093"/>
                    </a:cubicBezTo>
                    <a:lnTo>
                      <a:pt x="0" y="83344"/>
                    </a:lnTo>
                    <a:close/>
                  </a:path>
                </a:pathLst>
              </a:custGeom>
              <a:ln>
                <a:solidFill>
                  <a:srgbClr val="5B9BD5"/>
                </a:solidFill>
                <a:prstDash val="sysDash"/>
                <a:extLst>
                  <a:ext uri="{C807C97D-BFC1-408E-A445-0C87EB9F89A2}">
                    <ask:lineSketchStyleProps xmlns:ask="http://schemas.microsoft.com/office/drawing/2018/sketchyshapes" sd="1192596355">
                      <a:custGeom>
                        <a:avLst/>
                        <a:gdLst>
                          <a:gd name="connsiteX0" fmla="*/ 0 w 8128000"/>
                          <a:gd name="connsiteY0" fmla="*/ 83344 h 833437"/>
                          <a:gd name="connsiteX1" fmla="*/ 83344 w 8128000"/>
                          <a:gd name="connsiteY1" fmla="*/ 0 h 833437"/>
                          <a:gd name="connsiteX2" fmla="*/ 731622 w 8128000"/>
                          <a:gd name="connsiteY2" fmla="*/ 0 h 833437"/>
                          <a:gd name="connsiteX3" fmla="*/ 1141061 w 8128000"/>
                          <a:gd name="connsiteY3" fmla="*/ 0 h 833437"/>
                          <a:gd name="connsiteX4" fmla="*/ 1470887 w 8128000"/>
                          <a:gd name="connsiteY4" fmla="*/ 0 h 833437"/>
                          <a:gd name="connsiteX5" fmla="*/ 2039552 w 8128000"/>
                          <a:gd name="connsiteY5" fmla="*/ 0 h 833437"/>
                          <a:gd name="connsiteX6" fmla="*/ 2369378 w 8128000"/>
                          <a:gd name="connsiteY6" fmla="*/ 0 h 833437"/>
                          <a:gd name="connsiteX7" fmla="*/ 2778817 w 8128000"/>
                          <a:gd name="connsiteY7" fmla="*/ 0 h 833437"/>
                          <a:gd name="connsiteX8" fmla="*/ 3347482 w 8128000"/>
                          <a:gd name="connsiteY8" fmla="*/ 0 h 833437"/>
                          <a:gd name="connsiteX9" fmla="*/ 4075373 w 8128000"/>
                          <a:gd name="connsiteY9" fmla="*/ 0 h 833437"/>
                          <a:gd name="connsiteX10" fmla="*/ 4405199 w 8128000"/>
                          <a:gd name="connsiteY10" fmla="*/ 0 h 833437"/>
                          <a:gd name="connsiteX11" fmla="*/ 4973864 w 8128000"/>
                          <a:gd name="connsiteY11" fmla="*/ 0 h 833437"/>
                          <a:gd name="connsiteX12" fmla="*/ 5383303 w 8128000"/>
                          <a:gd name="connsiteY12" fmla="*/ 0 h 833437"/>
                          <a:gd name="connsiteX13" fmla="*/ 6031581 w 8128000"/>
                          <a:gd name="connsiteY13" fmla="*/ 0 h 833437"/>
                          <a:gd name="connsiteX14" fmla="*/ 6361407 w 8128000"/>
                          <a:gd name="connsiteY14" fmla="*/ 0 h 833437"/>
                          <a:gd name="connsiteX15" fmla="*/ 6770846 w 8128000"/>
                          <a:gd name="connsiteY15" fmla="*/ 0 h 833437"/>
                          <a:gd name="connsiteX16" fmla="*/ 7498737 w 8128000"/>
                          <a:gd name="connsiteY16" fmla="*/ 0 h 833437"/>
                          <a:gd name="connsiteX17" fmla="*/ 8044656 w 8128000"/>
                          <a:gd name="connsiteY17" fmla="*/ 0 h 833437"/>
                          <a:gd name="connsiteX18" fmla="*/ 8128000 w 8128000"/>
                          <a:gd name="connsiteY18" fmla="*/ 83344 h 833437"/>
                          <a:gd name="connsiteX19" fmla="*/ 8128000 w 8128000"/>
                          <a:gd name="connsiteY19" fmla="*/ 430053 h 833437"/>
                          <a:gd name="connsiteX20" fmla="*/ 8128000 w 8128000"/>
                          <a:gd name="connsiteY20" fmla="*/ 750093 h 833437"/>
                          <a:gd name="connsiteX21" fmla="*/ 8044656 w 8128000"/>
                          <a:gd name="connsiteY21" fmla="*/ 833437 h 833437"/>
                          <a:gd name="connsiteX22" fmla="*/ 7714830 w 8128000"/>
                          <a:gd name="connsiteY22" fmla="*/ 833437 h 833437"/>
                          <a:gd name="connsiteX23" fmla="*/ 7225778 w 8128000"/>
                          <a:gd name="connsiteY23" fmla="*/ 833437 h 833437"/>
                          <a:gd name="connsiteX24" fmla="*/ 6736726 w 8128000"/>
                          <a:gd name="connsiteY24" fmla="*/ 833437 h 833437"/>
                          <a:gd name="connsiteX25" fmla="*/ 6247674 w 8128000"/>
                          <a:gd name="connsiteY25" fmla="*/ 833437 h 833437"/>
                          <a:gd name="connsiteX26" fmla="*/ 5599396 w 8128000"/>
                          <a:gd name="connsiteY26" fmla="*/ 833437 h 833437"/>
                          <a:gd name="connsiteX27" fmla="*/ 5269570 w 8128000"/>
                          <a:gd name="connsiteY27" fmla="*/ 833437 h 833437"/>
                          <a:gd name="connsiteX28" fmla="*/ 4780518 w 8128000"/>
                          <a:gd name="connsiteY28" fmla="*/ 833437 h 833437"/>
                          <a:gd name="connsiteX29" fmla="*/ 4450692 w 8128000"/>
                          <a:gd name="connsiteY29" fmla="*/ 833437 h 833437"/>
                          <a:gd name="connsiteX30" fmla="*/ 3882027 w 8128000"/>
                          <a:gd name="connsiteY30" fmla="*/ 833437 h 833437"/>
                          <a:gd name="connsiteX31" fmla="*/ 3472588 w 8128000"/>
                          <a:gd name="connsiteY31" fmla="*/ 833437 h 833437"/>
                          <a:gd name="connsiteX32" fmla="*/ 2903923 w 8128000"/>
                          <a:gd name="connsiteY32" fmla="*/ 833437 h 833437"/>
                          <a:gd name="connsiteX33" fmla="*/ 2414871 w 8128000"/>
                          <a:gd name="connsiteY33" fmla="*/ 833437 h 833437"/>
                          <a:gd name="connsiteX34" fmla="*/ 2085045 w 8128000"/>
                          <a:gd name="connsiteY34" fmla="*/ 833437 h 833437"/>
                          <a:gd name="connsiteX35" fmla="*/ 1357154 w 8128000"/>
                          <a:gd name="connsiteY35" fmla="*/ 833437 h 833437"/>
                          <a:gd name="connsiteX36" fmla="*/ 629263 w 8128000"/>
                          <a:gd name="connsiteY36" fmla="*/ 833437 h 833437"/>
                          <a:gd name="connsiteX37" fmla="*/ 83344 w 8128000"/>
                          <a:gd name="connsiteY37" fmla="*/ 833437 h 833437"/>
                          <a:gd name="connsiteX38" fmla="*/ 0 w 8128000"/>
                          <a:gd name="connsiteY38" fmla="*/ 750093 h 833437"/>
                          <a:gd name="connsiteX39" fmla="*/ 0 w 8128000"/>
                          <a:gd name="connsiteY39" fmla="*/ 416719 h 833437"/>
                          <a:gd name="connsiteX40" fmla="*/ 0 w 8128000"/>
                          <a:gd name="connsiteY40"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28000" h="833437" fill="none" extrusionOk="0">
                            <a:moveTo>
                              <a:pt x="0" y="83344"/>
                            </a:moveTo>
                            <a:cubicBezTo>
                              <a:pt x="-5063" y="43918"/>
                              <a:pt x="38371" y="1955"/>
                              <a:pt x="83344" y="0"/>
                            </a:cubicBezTo>
                            <a:cubicBezTo>
                              <a:pt x="333842" y="-29389"/>
                              <a:pt x="544072" y="17277"/>
                              <a:pt x="731622" y="0"/>
                            </a:cubicBezTo>
                            <a:cubicBezTo>
                              <a:pt x="919172" y="-17277"/>
                              <a:pt x="964832" y="23300"/>
                              <a:pt x="1141061" y="0"/>
                            </a:cubicBezTo>
                            <a:cubicBezTo>
                              <a:pt x="1317290" y="-23300"/>
                              <a:pt x="1317807" y="3915"/>
                              <a:pt x="1470887" y="0"/>
                            </a:cubicBezTo>
                            <a:cubicBezTo>
                              <a:pt x="1623967" y="-3915"/>
                              <a:pt x="1875473" y="29215"/>
                              <a:pt x="2039552" y="0"/>
                            </a:cubicBezTo>
                            <a:cubicBezTo>
                              <a:pt x="2203631" y="-29215"/>
                              <a:pt x="2270933" y="6279"/>
                              <a:pt x="2369378" y="0"/>
                            </a:cubicBezTo>
                            <a:cubicBezTo>
                              <a:pt x="2467823" y="-6279"/>
                              <a:pt x="2661648" y="9731"/>
                              <a:pt x="2778817" y="0"/>
                            </a:cubicBezTo>
                            <a:cubicBezTo>
                              <a:pt x="2895986" y="-9731"/>
                              <a:pt x="3219050" y="46004"/>
                              <a:pt x="3347482" y="0"/>
                            </a:cubicBezTo>
                            <a:cubicBezTo>
                              <a:pt x="3475914" y="-46004"/>
                              <a:pt x="3747743" y="52789"/>
                              <a:pt x="4075373" y="0"/>
                            </a:cubicBezTo>
                            <a:cubicBezTo>
                              <a:pt x="4403003" y="-52789"/>
                              <a:pt x="4322201" y="6034"/>
                              <a:pt x="4405199" y="0"/>
                            </a:cubicBezTo>
                            <a:cubicBezTo>
                              <a:pt x="4488197" y="-6034"/>
                              <a:pt x="4707673" y="10435"/>
                              <a:pt x="4973864" y="0"/>
                            </a:cubicBezTo>
                            <a:cubicBezTo>
                              <a:pt x="5240055" y="-10435"/>
                              <a:pt x="5183250" y="37224"/>
                              <a:pt x="5383303" y="0"/>
                            </a:cubicBezTo>
                            <a:cubicBezTo>
                              <a:pt x="5583356" y="-37224"/>
                              <a:pt x="5715756" y="15251"/>
                              <a:pt x="6031581" y="0"/>
                            </a:cubicBezTo>
                            <a:cubicBezTo>
                              <a:pt x="6347406" y="-15251"/>
                              <a:pt x="6249961" y="25414"/>
                              <a:pt x="6361407" y="0"/>
                            </a:cubicBezTo>
                            <a:cubicBezTo>
                              <a:pt x="6472853" y="-25414"/>
                              <a:pt x="6688347" y="18777"/>
                              <a:pt x="6770846" y="0"/>
                            </a:cubicBezTo>
                            <a:cubicBezTo>
                              <a:pt x="6853345" y="-18777"/>
                              <a:pt x="7255021" y="29819"/>
                              <a:pt x="7498737" y="0"/>
                            </a:cubicBezTo>
                            <a:cubicBezTo>
                              <a:pt x="7742453" y="-29819"/>
                              <a:pt x="7867140" y="5960"/>
                              <a:pt x="8044656" y="0"/>
                            </a:cubicBezTo>
                            <a:cubicBezTo>
                              <a:pt x="8085672" y="4892"/>
                              <a:pt x="8128616" y="35933"/>
                              <a:pt x="8128000" y="83344"/>
                            </a:cubicBezTo>
                            <a:cubicBezTo>
                              <a:pt x="8152255" y="229918"/>
                              <a:pt x="8092116" y="298283"/>
                              <a:pt x="8128000" y="430053"/>
                            </a:cubicBezTo>
                            <a:cubicBezTo>
                              <a:pt x="8163884" y="561823"/>
                              <a:pt x="8104649" y="671860"/>
                              <a:pt x="8128000" y="750093"/>
                            </a:cubicBezTo>
                            <a:cubicBezTo>
                              <a:pt x="8128151" y="785348"/>
                              <a:pt x="8090557" y="841445"/>
                              <a:pt x="8044656" y="833437"/>
                            </a:cubicBezTo>
                            <a:cubicBezTo>
                              <a:pt x="7908436" y="843663"/>
                              <a:pt x="7846794" y="812872"/>
                              <a:pt x="7714830" y="833437"/>
                            </a:cubicBezTo>
                            <a:cubicBezTo>
                              <a:pt x="7582866" y="854002"/>
                              <a:pt x="7449015" y="804090"/>
                              <a:pt x="7225778" y="833437"/>
                            </a:cubicBezTo>
                            <a:cubicBezTo>
                              <a:pt x="7002541" y="862784"/>
                              <a:pt x="6941618" y="812944"/>
                              <a:pt x="6736726" y="833437"/>
                            </a:cubicBezTo>
                            <a:cubicBezTo>
                              <a:pt x="6531834" y="853930"/>
                              <a:pt x="6491526" y="801088"/>
                              <a:pt x="6247674" y="833437"/>
                            </a:cubicBezTo>
                            <a:cubicBezTo>
                              <a:pt x="6003822" y="865786"/>
                              <a:pt x="5879916" y="761461"/>
                              <a:pt x="5599396" y="833437"/>
                            </a:cubicBezTo>
                            <a:cubicBezTo>
                              <a:pt x="5318876" y="905413"/>
                              <a:pt x="5342145" y="813810"/>
                              <a:pt x="5269570" y="833437"/>
                            </a:cubicBezTo>
                            <a:cubicBezTo>
                              <a:pt x="5196995" y="853064"/>
                              <a:pt x="4949673" y="830729"/>
                              <a:pt x="4780518" y="833437"/>
                            </a:cubicBezTo>
                            <a:cubicBezTo>
                              <a:pt x="4611363" y="836145"/>
                              <a:pt x="4613027" y="796099"/>
                              <a:pt x="4450692" y="833437"/>
                            </a:cubicBezTo>
                            <a:cubicBezTo>
                              <a:pt x="4288357" y="870775"/>
                              <a:pt x="4008682" y="785799"/>
                              <a:pt x="3882027" y="833437"/>
                            </a:cubicBezTo>
                            <a:cubicBezTo>
                              <a:pt x="3755373" y="881075"/>
                              <a:pt x="3609408" y="809753"/>
                              <a:pt x="3472588" y="833437"/>
                            </a:cubicBezTo>
                            <a:cubicBezTo>
                              <a:pt x="3335768" y="857121"/>
                              <a:pt x="3170721" y="814646"/>
                              <a:pt x="2903923" y="833437"/>
                            </a:cubicBezTo>
                            <a:cubicBezTo>
                              <a:pt x="2637126" y="852228"/>
                              <a:pt x="2625953" y="802244"/>
                              <a:pt x="2414871" y="833437"/>
                            </a:cubicBezTo>
                            <a:cubicBezTo>
                              <a:pt x="2203789" y="864630"/>
                              <a:pt x="2227683" y="800904"/>
                              <a:pt x="2085045" y="833437"/>
                            </a:cubicBezTo>
                            <a:cubicBezTo>
                              <a:pt x="1942407" y="865970"/>
                              <a:pt x="1554908" y="749166"/>
                              <a:pt x="1357154" y="833437"/>
                            </a:cubicBezTo>
                            <a:cubicBezTo>
                              <a:pt x="1159400" y="917708"/>
                              <a:pt x="794868" y="832628"/>
                              <a:pt x="629263" y="833437"/>
                            </a:cubicBezTo>
                            <a:cubicBezTo>
                              <a:pt x="463658" y="834246"/>
                              <a:pt x="270905" y="797097"/>
                              <a:pt x="83344" y="833437"/>
                            </a:cubicBezTo>
                            <a:cubicBezTo>
                              <a:pt x="38086" y="837371"/>
                              <a:pt x="-4813" y="792568"/>
                              <a:pt x="0" y="750093"/>
                            </a:cubicBezTo>
                            <a:cubicBezTo>
                              <a:pt x="-19856" y="586884"/>
                              <a:pt x="19713" y="525777"/>
                              <a:pt x="0" y="416719"/>
                            </a:cubicBezTo>
                            <a:cubicBezTo>
                              <a:pt x="-19713" y="307661"/>
                              <a:pt x="35933" y="226745"/>
                              <a:pt x="0" y="83344"/>
                            </a:cubicBezTo>
                            <a:close/>
                          </a:path>
                          <a:path w="8128000" h="833437" stroke="0" extrusionOk="0">
                            <a:moveTo>
                              <a:pt x="0" y="83344"/>
                            </a:moveTo>
                            <a:cubicBezTo>
                              <a:pt x="-1654" y="40200"/>
                              <a:pt x="27564" y="9512"/>
                              <a:pt x="83344" y="0"/>
                            </a:cubicBezTo>
                            <a:cubicBezTo>
                              <a:pt x="355365" y="-53063"/>
                              <a:pt x="436959" y="10278"/>
                              <a:pt x="731622" y="0"/>
                            </a:cubicBezTo>
                            <a:cubicBezTo>
                              <a:pt x="1026285" y="-10278"/>
                              <a:pt x="1047034" y="32191"/>
                              <a:pt x="1300287" y="0"/>
                            </a:cubicBezTo>
                            <a:cubicBezTo>
                              <a:pt x="1553540" y="-32191"/>
                              <a:pt x="1862942" y="74949"/>
                              <a:pt x="2028179" y="0"/>
                            </a:cubicBezTo>
                            <a:cubicBezTo>
                              <a:pt x="2193416" y="-74949"/>
                              <a:pt x="2543275" y="20650"/>
                              <a:pt x="2676457" y="0"/>
                            </a:cubicBezTo>
                            <a:cubicBezTo>
                              <a:pt x="2809639" y="-20650"/>
                              <a:pt x="3003452" y="15403"/>
                              <a:pt x="3165509" y="0"/>
                            </a:cubicBezTo>
                            <a:cubicBezTo>
                              <a:pt x="3327566" y="-15403"/>
                              <a:pt x="3459365" y="6291"/>
                              <a:pt x="3654561" y="0"/>
                            </a:cubicBezTo>
                            <a:cubicBezTo>
                              <a:pt x="3849757" y="-6291"/>
                              <a:pt x="3925366" y="36177"/>
                              <a:pt x="4064000" y="0"/>
                            </a:cubicBezTo>
                            <a:cubicBezTo>
                              <a:pt x="4202634" y="-36177"/>
                              <a:pt x="4396847" y="50654"/>
                              <a:pt x="4712278" y="0"/>
                            </a:cubicBezTo>
                            <a:cubicBezTo>
                              <a:pt x="5027709" y="-50654"/>
                              <a:pt x="4921291" y="2294"/>
                              <a:pt x="5121717" y="0"/>
                            </a:cubicBezTo>
                            <a:cubicBezTo>
                              <a:pt x="5322143" y="-2294"/>
                              <a:pt x="5426614" y="28730"/>
                              <a:pt x="5690382" y="0"/>
                            </a:cubicBezTo>
                            <a:cubicBezTo>
                              <a:pt x="5954151" y="-28730"/>
                              <a:pt x="5980241" y="29368"/>
                              <a:pt x="6099821" y="0"/>
                            </a:cubicBezTo>
                            <a:cubicBezTo>
                              <a:pt x="6219401" y="-29368"/>
                              <a:pt x="6457297" y="31765"/>
                              <a:pt x="6748099" y="0"/>
                            </a:cubicBezTo>
                            <a:cubicBezTo>
                              <a:pt x="7038901" y="-31765"/>
                              <a:pt x="7110070" y="31350"/>
                              <a:pt x="7316765" y="0"/>
                            </a:cubicBezTo>
                            <a:cubicBezTo>
                              <a:pt x="7523460" y="-31350"/>
                              <a:pt x="7887544" y="12208"/>
                              <a:pt x="8044656" y="0"/>
                            </a:cubicBezTo>
                            <a:cubicBezTo>
                              <a:pt x="8083928" y="231"/>
                              <a:pt x="8118463" y="29208"/>
                              <a:pt x="8128000" y="83344"/>
                            </a:cubicBezTo>
                            <a:cubicBezTo>
                              <a:pt x="8134410" y="217503"/>
                              <a:pt x="8096613" y="298854"/>
                              <a:pt x="8128000" y="396716"/>
                            </a:cubicBezTo>
                            <a:cubicBezTo>
                              <a:pt x="8159387" y="494578"/>
                              <a:pt x="8106002" y="646317"/>
                              <a:pt x="8128000" y="750093"/>
                            </a:cubicBezTo>
                            <a:cubicBezTo>
                              <a:pt x="8120457" y="786246"/>
                              <a:pt x="8093241" y="829372"/>
                              <a:pt x="8044656" y="833437"/>
                            </a:cubicBezTo>
                            <a:cubicBezTo>
                              <a:pt x="7858394" y="866848"/>
                              <a:pt x="7732838" y="782173"/>
                              <a:pt x="7555604" y="833437"/>
                            </a:cubicBezTo>
                            <a:cubicBezTo>
                              <a:pt x="7378370" y="884701"/>
                              <a:pt x="7297864" y="797376"/>
                              <a:pt x="7066552" y="833437"/>
                            </a:cubicBezTo>
                            <a:cubicBezTo>
                              <a:pt x="6835240" y="869498"/>
                              <a:pt x="6771161" y="801015"/>
                              <a:pt x="6577500" y="833437"/>
                            </a:cubicBezTo>
                            <a:cubicBezTo>
                              <a:pt x="6383839" y="865859"/>
                              <a:pt x="6375503" y="820430"/>
                              <a:pt x="6247674" y="833437"/>
                            </a:cubicBezTo>
                            <a:cubicBezTo>
                              <a:pt x="6119845" y="846444"/>
                              <a:pt x="5748751" y="792417"/>
                              <a:pt x="5599396" y="833437"/>
                            </a:cubicBezTo>
                            <a:cubicBezTo>
                              <a:pt x="5450041" y="874457"/>
                              <a:pt x="5301667" y="785821"/>
                              <a:pt x="5189957" y="833437"/>
                            </a:cubicBezTo>
                            <a:cubicBezTo>
                              <a:pt x="5078247" y="881053"/>
                              <a:pt x="4687860" y="750126"/>
                              <a:pt x="4462066" y="833437"/>
                            </a:cubicBezTo>
                            <a:cubicBezTo>
                              <a:pt x="4236272" y="916748"/>
                              <a:pt x="4157590" y="782074"/>
                              <a:pt x="3973014" y="833437"/>
                            </a:cubicBezTo>
                            <a:cubicBezTo>
                              <a:pt x="3788438" y="884800"/>
                              <a:pt x="3439314" y="796274"/>
                              <a:pt x="3245122" y="833437"/>
                            </a:cubicBezTo>
                            <a:cubicBezTo>
                              <a:pt x="3050930" y="870600"/>
                              <a:pt x="3009350" y="821530"/>
                              <a:pt x="2915296" y="833437"/>
                            </a:cubicBezTo>
                            <a:cubicBezTo>
                              <a:pt x="2821242" y="845344"/>
                              <a:pt x="2626857" y="828837"/>
                              <a:pt x="2505858" y="833437"/>
                            </a:cubicBezTo>
                            <a:cubicBezTo>
                              <a:pt x="2384859" y="838037"/>
                              <a:pt x="2273778" y="799020"/>
                              <a:pt x="2176032" y="833437"/>
                            </a:cubicBezTo>
                            <a:cubicBezTo>
                              <a:pt x="2078286" y="867854"/>
                              <a:pt x="1963221" y="819234"/>
                              <a:pt x="1846206" y="833437"/>
                            </a:cubicBezTo>
                            <a:cubicBezTo>
                              <a:pt x="1729191" y="847640"/>
                              <a:pt x="1422125" y="797120"/>
                              <a:pt x="1118315" y="833437"/>
                            </a:cubicBezTo>
                            <a:cubicBezTo>
                              <a:pt x="814505" y="869754"/>
                              <a:pt x="866981" y="798080"/>
                              <a:pt x="629263" y="833437"/>
                            </a:cubicBezTo>
                            <a:cubicBezTo>
                              <a:pt x="391545" y="868794"/>
                              <a:pt x="255603" y="808143"/>
                              <a:pt x="83344" y="833437"/>
                            </a:cubicBezTo>
                            <a:cubicBezTo>
                              <a:pt x="44267" y="834918"/>
                              <a:pt x="6693" y="791963"/>
                              <a:pt x="0" y="750093"/>
                            </a:cubicBezTo>
                            <a:cubicBezTo>
                              <a:pt x="-16529" y="658163"/>
                              <a:pt x="25200" y="559724"/>
                              <a:pt x="0" y="403384"/>
                            </a:cubicBezTo>
                            <a:cubicBezTo>
                              <a:pt x="-25200" y="247044"/>
                              <a:pt x="33072" y="241297"/>
                              <a:pt x="0" y="83344"/>
                            </a:cubicBezTo>
                            <a:close/>
                          </a:path>
                        </a:pathLst>
                      </a:custGeom>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7523" tIns="68580" rIns="68581"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bg1">
                        <a:lumMod val="85000"/>
                      </a:schemeClr>
                    </a:solidFill>
                  </a:rPr>
                  <a:t>Task Prioritization</a:t>
                </a:r>
              </a:p>
              <a:p>
                <a:pPr marL="114300" lvl="1" indent="-114300" algn="l" defTabSz="622300">
                  <a:lnSpc>
                    <a:spcPct val="90000"/>
                  </a:lnSpc>
                  <a:spcBef>
                    <a:spcPct val="0"/>
                  </a:spcBef>
                  <a:spcAft>
                    <a:spcPct val="15000"/>
                  </a:spcAft>
                  <a:buChar char="•"/>
                </a:pPr>
                <a:r>
                  <a:rPr lang="en-US" sz="1400" kern="1200" dirty="0"/>
                  <a:t>The priority of each task relative to one another.</a:t>
                </a:r>
              </a:p>
            </p:txBody>
          </p:sp>
          <p:sp>
            <p:nvSpPr>
              <p:cNvPr id="15" name="Freeform: Shape 14">
                <a:extLst>
                  <a:ext uri="{FF2B5EF4-FFF2-40B4-BE49-F238E27FC236}">
                    <a16:creationId xmlns:a16="http://schemas.microsoft.com/office/drawing/2014/main" id="{7CF0A95E-20B5-1091-CB67-EA18517358D7}"/>
                  </a:ext>
                </a:extLst>
              </p:cNvPr>
              <p:cNvSpPr/>
              <p:nvPr/>
            </p:nvSpPr>
            <p:spPr>
              <a:xfrm>
                <a:off x="2032000" y="4386791"/>
                <a:ext cx="8128000" cy="833437"/>
              </a:xfrm>
              <a:custGeom>
                <a:avLst/>
                <a:gdLst>
                  <a:gd name="connsiteX0" fmla="*/ 0 w 8128000"/>
                  <a:gd name="connsiteY0" fmla="*/ 83344 h 833437"/>
                  <a:gd name="connsiteX1" fmla="*/ 83344 w 8128000"/>
                  <a:gd name="connsiteY1" fmla="*/ 0 h 833437"/>
                  <a:gd name="connsiteX2" fmla="*/ 8044656 w 8128000"/>
                  <a:gd name="connsiteY2" fmla="*/ 0 h 833437"/>
                  <a:gd name="connsiteX3" fmla="*/ 8128000 w 8128000"/>
                  <a:gd name="connsiteY3" fmla="*/ 83344 h 833437"/>
                  <a:gd name="connsiteX4" fmla="*/ 8128000 w 8128000"/>
                  <a:gd name="connsiteY4" fmla="*/ 750093 h 833437"/>
                  <a:gd name="connsiteX5" fmla="*/ 8044656 w 8128000"/>
                  <a:gd name="connsiteY5" fmla="*/ 833437 h 833437"/>
                  <a:gd name="connsiteX6" fmla="*/ 83344 w 8128000"/>
                  <a:gd name="connsiteY6" fmla="*/ 833437 h 833437"/>
                  <a:gd name="connsiteX7" fmla="*/ 0 w 8128000"/>
                  <a:gd name="connsiteY7" fmla="*/ 750093 h 833437"/>
                  <a:gd name="connsiteX8" fmla="*/ 0 w 8128000"/>
                  <a:gd name="connsiteY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833437">
                    <a:moveTo>
                      <a:pt x="0" y="83344"/>
                    </a:moveTo>
                    <a:cubicBezTo>
                      <a:pt x="0" y="37314"/>
                      <a:pt x="37314" y="0"/>
                      <a:pt x="83344" y="0"/>
                    </a:cubicBezTo>
                    <a:lnTo>
                      <a:pt x="8044656" y="0"/>
                    </a:lnTo>
                    <a:cubicBezTo>
                      <a:pt x="8090686" y="0"/>
                      <a:pt x="8128000" y="37314"/>
                      <a:pt x="8128000" y="83344"/>
                    </a:cubicBezTo>
                    <a:lnTo>
                      <a:pt x="8128000" y="750093"/>
                    </a:lnTo>
                    <a:cubicBezTo>
                      <a:pt x="8128000" y="796123"/>
                      <a:pt x="8090686" y="833437"/>
                      <a:pt x="8044656" y="833437"/>
                    </a:cubicBezTo>
                    <a:lnTo>
                      <a:pt x="83344" y="833437"/>
                    </a:lnTo>
                    <a:cubicBezTo>
                      <a:pt x="37314" y="833437"/>
                      <a:pt x="0" y="796123"/>
                      <a:pt x="0" y="750093"/>
                    </a:cubicBezTo>
                    <a:lnTo>
                      <a:pt x="0" y="83344"/>
                    </a:lnTo>
                    <a:close/>
                  </a:path>
                </a:pathLst>
              </a:custGeom>
              <a:ln>
                <a:solidFill>
                  <a:srgbClr val="5B9BD5"/>
                </a:solidFill>
                <a:prstDash val="sysDash"/>
                <a:extLst>
                  <a:ext uri="{C807C97D-BFC1-408E-A445-0C87EB9F89A2}">
                    <ask:lineSketchStyleProps xmlns:ask="http://schemas.microsoft.com/office/drawing/2018/sketchyshapes" sd="1870008838">
                      <a:custGeom>
                        <a:avLst/>
                        <a:gdLst>
                          <a:gd name="connsiteX0" fmla="*/ 0 w 8128000"/>
                          <a:gd name="connsiteY0" fmla="*/ 83344 h 833437"/>
                          <a:gd name="connsiteX1" fmla="*/ 83344 w 8128000"/>
                          <a:gd name="connsiteY1" fmla="*/ 0 h 833437"/>
                          <a:gd name="connsiteX2" fmla="*/ 811235 w 8128000"/>
                          <a:gd name="connsiteY2" fmla="*/ 0 h 833437"/>
                          <a:gd name="connsiteX3" fmla="*/ 1141061 w 8128000"/>
                          <a:gd name="connsiteY3" fmla="*/ 0 h 833437"/>
                          <a:gd name="connsiteX4" fmla="*/ 1709726 w 8128000"/>
                          <a:gd name="connsiteY4" fmla="*/ 0 h 833437"/>
                          <a:gd name="connsiteX5" fmla="*/ 2278391 w 8128000"/>
                          <a:gd name="connsiteY5" fmla="*/ 0 h 833437"/>
                          <a:gd name="connsiteX6" fmla="*/ 2608217 w 8128000"/>
                          <a:gd name="connsiteY6" fmla="*/ 0 h 833437"/>
                          <a:gd name="connsiteX7" fmla="*/ 3336109 w 8128000"/>
                          <a:gd name="connsiteY7" fmla="*/ 0 h 833437"/>
                          <a:gd name="connsiteX8" fmla="*/ 3665934 w 8128000"/>
                          <a:gd name="connsiteY8" fmla="*/ 0 h 833437"/>
                          <a:gd name="connsiteX9" fmla="*/ 4234600 w 8128000"/>
                          <a:gd name="connsiteY9" fmla="*/ 0 h 833437"/>
                          <a:gd name="connsiteX10" fmla="*/ 4644038 w 8128000"/>
                          <a:gd name="connsiteY10" fmla="*/ 0 h 833437"/>
                          <a:gd name="connsiteX11" fmla="*/ 5371930 w 8128000"/>
                          <a:gd name="connsiteY11" fmla="*/ 0 h 833437"/>
                          <a:gd name="connsiteX12" fmla="*/ 5781369 w 8128000"/>
                          <a:gd name="connsiteY12" fmla="*/ 0 h 833437"/>
                          <a:gd name="connsiteX13" fmla="*/ 6270421 w 8128000"/>
                          <a:gd name="connsiteY13" fmla="*/ 0 h 833437"/>
                          <a:gd name="connsiteX14" fmla="*/ 6918699 w 8128000"/>
                          <a:gd name="connsiteY14" fmla="*/ 0 h 833437"/>
                          <a:gd name="connsiteX15" fmla="*/ 7248525 w 8128000"/>
                          <a:gd name="connsiteY15" fmla="*/ 0 h 833437"/>
                          <a:gd name="connsiteX16" fmla="*/ 8044656 w 8128000"/>
                          <a:gd name="connsiteY16" fmla="*/ 0 h 833437"/>
                          <a:gd name="connsiteX17" fmla="*/ 8128000 w 8128000"/>
                          <a:gd name="connsiteY17" fmla="*/ 83344 h 833437"/>
                          <a:gd name="connsiteX18" fmla="*/ 8128000 w 8128000"/>
                          <a:gd name="connsiteY18" fmla="*/ 410051 h 833437"/>
                          <a:gd name="connsiteX19" fmla="*/ 8128000 w 8128000"/>
                          <a:gd name="connsiteY19" fmla="*/ 750093 h 833437"/>
                          <a:gd name="connsiteX20" fmla="*/ 8044656 w 8128000"/>
                          <a:gd name="connsiteY20" fmla="*/ 833437 h 833437"/>
                          <a:gd name="connsiteX21" fmla="*/ 7396378 w 8128000"/>
                          <a:gd name="connsiteY21" fmla="*/ 833437 h 833437"/>
                          <a:gd name="connsiteX22" fmla="*/ 6986939 w 8128000"/>
                          <a:gd name="connsiteY22" fmla="*/ 833437 h 833437"/>
                          <a:gd name="connsiteX23" fmla="*/ 6418274 w 8128000"/>
                          <a:gd name="connsiteY23" fmla="*/ 833437 h 833437"/>
                          <a:gd name="connsiteX24" fmla="*/ 5690382 w 8128000"/>
                          <a:gd name="connsiteY24" fmla="*/ 833437 h 833437"/>
                          <a:gd name="connsiteX25" fmla="*/ 5360557 w 8128000"/>
                          <a:gd name="connsiteY25" fmla="*/ 833437 h 833437"/>
                          <a:gd name="connsiteX26" fmla="*/ 4791891 w 8128000"/>
                          <a:gd name="connsiteY26" fmla="*/ 833437 h 833437"/>
                          <a:gd name="connsiteX27" fmla="*/ 4382452 w 8128000"/>
                          <a:gd name="connsiteY27" fmla="*/ 833437 h 833437"/>
                          <a:gd name="connsiteX28" fmla="*/ 4052627 w 8128000"/>
                          <a:gd name="connsiteY28" fmla="*/ 833437 h 833437"/>
                          <a:gd name="connsiteX29" fmla="*/ 3563575 w 8128000"/>
                          <a:gd name="connsiteY29" fmla="*/ 833437 h 833437"/>
                          <a:gd name="connsiteX30" fmla="*/ 2994910 w 8128000"/>
                          <a:gd name="connsiteY30" fmla="*/ 833437 h 833437"/>
                          <a:gd name="connsiteX31" fmla="*/ 2426244 w 8128000"/>
                          <a:gd name="connsiteY31" fmla="*/ 833437 h 833437"/>
                          <a:gd name="connsiteX32" fmla="*/ 1937192 w 8128000"/>
                          <a:gd name="connsiteY32" fmla="*/ 833437 h 833437"/>
                          <a:gd name="connsiteX33" fmla="*/ 1607367 w 8128000"/>
                          <a:gd name="connsiteY33" fmla="*/ 833437 h 833437"/>
                          <a:gd name="connsiteX34" fmla="*/ 1038701 w 8128000"/>
                          <a:gd name="connsiteY34" fmla="*/ 833437 h 833437"/>
                          <a:gd name="connsiteX35" fmla="*/ 83344 w 8128000"/>
                          <a:gd name="connsiteY35" fmla="*/ 833437 h 833437"/>
                          <a:gd name="connsiteX36" fmla="*/ 0 w 8128000"/>
                          <a:gd name="connsiteY36" fmla="*/ 750093 h 833437"/>
                          <a:gd name="connsiteX37" fmla="*/ 0 w 8128000"/>
                          <a:gd name="connsiteY37" fmla="*/ 416719 h 833437"/>
                          <a:gd name="connsiteX38" fmla="*/ 0 w 8128000"/>
                          <a:gd name="connsiteY3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128000" h="833437" fill="none" extrusionOk="0">
                            <a:moveTo>
                              <a:pt x="0" y="83344"/>
                            </a:moveTo>
                            <a:cubicBezTo>
                              <a:pt x="-4468" y="38198"/>
                              <a:pt x="24323" y="1049"/>
                              <a:pt x="83344" y="0"/>
                            </a:cubicBezTo>
                            <a:cubicBezTo>
                              <a:pt x="396778" y="-17243"/>
                              <a:pt x="505095" y="53146"/>
                              <a:pt x="811235" y="0"/>
                            </a:cubicBezTo>
                            <a:cubicBezTo>
                              <a:pt x="1117375" y="-53146"/>
                              <a:pt x="1048766" y="21074"/>
                              <a:pt x="1141061" y="0"/>
                            </a:cubicBezTo>
                            <a:cubicBezTo>
                              <a:pt x="1233356" y="-21074"/>
                              <a:pt x="1433282" y="684"/>
                              <a:pt x="1709726" y="0"/>
                            </a:cubicBezTo>
                            <a:cubicBezTo>
                              <a:pt x="1986171" y="-684"/>
                              <a:pt x="2093688" y="1788"/>
                              <a:pt x="2278391" y="0"/>
                            </a:cubicBezTo>
                            <a:cubicBezTo>
                              <a:pt x="2463094" y="-1788"/>
                              <a:pt x="2504699" y="32079"/>
                              <a:pt x="2608217" y="0"/>
                            </a:cubicBezTo>
                            <a:cubicBezTo>
                              <a:pt x="2711735" y="-32079"/>
                              <a:pt x="3035411" y="68377"/>
                              <a:pt x="3336109" y="0"/>
                            </a:cubicBezTo>
                            <a:cubicBezTo>
                              <a:pt x="3636807" y="-68377"/>
                              <a:pt x="3557676" y="24165"/>
                              <a:pt x="3665934" y="0"/>
                            </a:cubicBezTo>
                            <a:cubicBezTo>
                              <a:pt x="3774193" y="-24165"/>
                              <a:pt x="4118200" y="17598"/>
                              <a:pt x="4234600" y="0"/>
                            </a:cubicBezTo>
                            <a:cubicBezTo>
                              <a:pt x="4351000" y="-17598"/>
                              <a:pt x="4453015" y="11642"/>
                              <a:pt x="4644038" y="0"/>
                            </a:cubicBezTo>
                            <a:cubicBezTo>
                              <a:pt x="4835061" y="-11642"/>
                              <a:pt x="5090190" y="42963"/>
                              <a:pt x="5371930" y="0"/>
                            </a:cubicBezTo>
                            <a:cubicBezTo>
                              <a:pt x="5653670" y="-42963"/>
                              <a:pt x="5671989" y="28970"/>
                              <a:pt x="5781369" y="0"/>
                            </a:cubicBezTo>
                            <a:cubicBezTo>
                              <a:pt x="5890749" y="-28970"/>
                              <a:pt x="6172596" y="45163"/>
                              <a:pt x="6270421" y="0"/>
                            </a:cubicBezTo>
                            <a:cubicBezTo>
                              <a:pt x="6368246" y="-45163"/>
                              <a:pt x="6679735" y="56912"/>
                              <a:pt x="6918699" y="0"/>
                            </a:cubicBezTo>
                            <a:cubicBezTo>
                              <a:pt x="7157663" y="-56912"/>
                              <a:pt x="7098413" y="23786"/>
                              <a:pt x="7248525" y="0"/>
                            </a:cubicBezTo>
                            <a:cubicBezTo>
                              <a:pt x="7398637" y="-23786"/>
                              <a:pt x="7704312" y="3152"/>
                              <a:pt x="8044656" y="0"/>
                            </a:cubicBezTo>
                            <a:cubicBezTo>
                              <a:pt x="8082268" y="3604"/>
                              <a:pt x="8140383" y="41934"/>
                              <a:pt x="8128000" y="83344"/>
                            </a:cubicBezTo>
                            <a:cubicBezTo>
                              <a:pt x="8139070" y="225589"/>
                              <a:pt x="8126019" y="316469"/>
                              <a:pt x="8128000" y="410051"/>
                            </a:cubicBezTo>
                            <a:cubicBezTo>
                              <a:pt x="8129981" y="503633"/>
                              <a:pt x="8111415" y="658951"/>
                              <a:pt x="8128000" y="750093"/>
                            </a:cubicBezTo>
                            <a:cubicBezTo>
                              <a:pt x="8114467" y="794493"/>
                              <a:pt x="8092804" y="837133"/>
                              <a:pt x="8044656" y="833437"/>
                            </a:cubicBezTo>
                            <a:cubicBezTo>
                              <a:pt x="7902953" y="877459"/>
                              <a:pt x="7595618" y="765792"/>
                              <a:pt x="7396378" y="833437"/>
                            </a:cubicBezTo>
                            <a:cubicBezTo>
                              <a:pt x="7197138" y="901082"/>
                              <a:pt x="7153446" y="801006"/>
                              <a:pt x="6986939" y="833437"/>
                            </a:cubicBezTo>
                            <a:cubicBezTo>
                              <a:pt x="6820432" y="865868"/>
                              <a:pt x="6691019" y="787362"/>
                              <a:pt x="6418274" y="833437"/>
                            </a:cubicBezTo>
                            <a:cubicBezTo>
                              <a:pt x="6145529" y="879512"/>
                              <a:pt x="5979579" y="822853"/>
                              <a:pt x="5690382" y="833437"/>
                            </a:cubicBezTo>
                            <a:cubicBezTo>
                              <a:pt x="5401185" y="844021"/>
                              <a:pt x="5468501" y="808907"/>
                              <a:pt x="5360557" y="833437"/>
                            </a:cubicBezTo>
                            <a:cubicBezTo>
                              <a:pt x="5252613" y="857967"/>
                              <a:pt x="5062620" y="825638"/>
                              <a:pt x="4791891" y="833437"/>
                            </a:cubicBezTo>
                            <a:cubicBezTo>
                              <a:pt x="4521162" y="841236"/>
                              <a:pt x="4495101" y="811273"/>
                              <a:pt x="4382452" y="833437"/>
                            </a:cubicBezTo>
                            <a:cubicBezTo>
                              <a:pt x="4269803" y="855601"/>
                              <a:pt x="4185967" y="828798"/>
                              <a:pt x="4052627" y="833437"/>
                            </a:cubicBezTo>
                            <a:cubicBezTo>
                              <a:pt x="3919288" y="838076"/>
                              <a:pt x="3790226" y="815287"/>
                              <a:pt x="3563575" y="833437"/>
                            </a:cubicBezTo>
                            <a:cubicBezTo>
                              <a:pt x="3336924" y="851587"/>
                              <a:pt x="3276753" y="807122"/>
                              <a:pt x="2994910" y="833437"/>
                            </a:cubicBezTo>
                            <a:cubicBezTo>
                              <a:pt x="2713068" y="859752"/>
                              <a:pt x="2619594" y="817898"/>
                              <a:pt x="2426244" y="833437"/>
                            </a:cubicBezTo>
                            <a:cubicBezTo>
                              <a:pt x="2232894" y="848976"/>
                              <a:pt x="2111379" y="821569"/>
                              <a:pt x="1937192" y="833437"/>
                            </a:cubicBezTo>
                            <a:cubicBezTo>
                              <a:pt x="1763005" y="845305"/>
                              <a:pt x="1722317" y="810428"/>
                              <a:pt x="1607367" y="833437"/>
                            </a:cubicBezTo>
                            <a:cubicBezTo>
                              <a:pt x="1492417" y="856446"/>
                              <a:pt x="1272216" y="792055"/>
                              <a:pt x="1038701" y="833437"/>
                            </a:cubicBezTo>
                            <a:cubicBezTo>
                              <a:pt x="805186" y="874819"/>
                              <a:pt x="559051" y="738199"/>
                              <a:pt x="83344" y="833437"/>
                            </a:cubicBezTo>
                            <a:cubicBezTo>
                              <a:pt x="44826" y="840716"/>
                              <a:pt x="3228" y="789970"/>
                              <a:pt x="0" y="750093"/>
                            </a:cubicBezTo>
                            <a:cubicBezTo>
                              <a:pt x="-27911" y="654724"/>
                              <a:pt x="38325" y="579676"/>
                              <a:pt x="0" y="416719"/>
                            </a:cubicBezTo>
                            <a:cubicBezTo>
                              <a:pt x="-38325" y="253762"/>
                              <a:pt x="33179" y="175308"/>
                              <a:pt x="0" y="83344"/>
                            </a:cubicBezTo>
                            <a:close/>
                          </a:path>
                          <a:path w="8128000" h="833437" stroke="0" extrusionOk="0">
                            <a:moveTo>
                              <a:pt x="0" y="83344"/>
                            </a:moveTo>
                            <a:cubicBezTo>
                              <a:pt x="-12373" y="39566"/>
                              <a:pt x="30107" y="8904"/>
                              <a:pt x="83344" y="0"/>
                            </a:cubicBezTo>
                            <a:cubicBezTo>
                              <a:pt x="248258" y="-56942"/>
                              <a:pt x="492434" y="39649"/>
                              <a:pt x="731622" y="0"/>
                            </a:cubicBezTo>
                            <a:cubicBezTo>
                              <a:pt x="970810" y="-39649"/>
                              <a:pt x="1094389" y="38710"/>
                              <a:pt x="1220674" y="0"/>
                            </a:cubicBezTo>
                            <a:cubicBezTo>
                              <a:pt x="1346959" y="-38710"/>
                              <a:pt x="1571727" y="8650"/>
                              <a:pt x="1709726" y="0"/>
                            </a:cubicBezTo>
                            <a:cubicBezTo>
                              <a:pt x="1847725" y="-8650"/>
                              <a:pt x="1982156" y="15757"/>
                              <a:pt x="2198778" y="0"/>
                            </a:cubicBezTo>
                            <a:cubicBezTo>
                              <a:pt x="2415400" y="-15757"/>
                              <a:pt x="2628076" y="8501"/>
                              <a:pt x="2847057" y="0"/>
                            </a:cubicBezTo>
                            <a:cubicBezTo>
                              <a:pt x="3066038" y="-8501"/>
                              <a:pt x="3251588" y="68032"/>
                              <a:pt x="3415722" y="0"/>
                            </a:cubicBezTo>
                            <a:cubicBezTo>
                              <a:pt x="3579857" y="-68032"/>
                              <a:pt x="3806271" y="52417"/>
                              <a:pt x="3984387" y="0"/>
                            </a:cubicBezTo>
                            <a:cubicBezTo>
                              <a:pt x="4162504" y="-52417"/>
                              <a:pt x="4192934" y="3393"/>
                              <a:pt x="4393826" y="0"/>
                            </a:cubicBezTo>
                            <a:cubicBezTo>
                              <a:pt x="4594718" y="-3393"/>
                              <a:pt x="4762210" y="67424"/>
                              <a:pt x="5042104" y="0"/>
                            </a:cubicBezTo>
                            <a:cubicBezTo>
                              <a:pt x="5321998" y="-67424"/>
                              <a:pt x="5585215" y="46974"/>
                              <a:pt x="5769995" y="0"/>
                            </a:cubicBezTo>
                            <a:cubicBezTo>
                              <a:pt x="5954775" y="-46974"/>
                              <a:pt x="6090054" y="26869"/>
                              <a:pt x="6338661" y="0"/>
                            </a:cubicBezTo>
                            <a:cubicBezTo>
                              <a:pt x="6587268" y="-26869"/>
                              <a:pt x="6682612" y="20076"/>
                              <a:pt x="6907326" y="0"/>
                            </a:cubicBezTo>
                            <a:cubicBezTo>
                              <a:pt x="7132041" y="-20076"/>
                              <a:pt x="7310043" y="35136"/>
                              <a:pt x="7475991" y="0"/>
                            </a:cubicBezTo>
                            <a:cubicBezTo>
                              <a:pt x="7641940" y="-35136"/>
                              <a:pt x="7771126" y="25579"/>
                              <a:pt x="8044656" y="0"/>
                            </a:cubicBezTo>
                            <a:cubicBezTo>
                              <a:pt x="8087523" y="3816"/>
                              <a:pt x="8131485" y="32661"/>
                              <a:pt x="8128000" y="83344"/>
                            </a:cubicBezTo>
                            <a:cubicBezTo>
                              <a:pt x="8138684" y="224221"/>
                              <a:pt x="8124653" y="313364"/>
                              <a:pt x="8128000" y="396716"/>
                            </a:cubicBezTo>
                            <a:cubicBezTo>
                              <a:pt x="8131347" y="480068"/>
                              <a:pt x="8086797" y="632059"/>
                              <a:pt x="8128000" y="750093"/>
                            </a:cubicBezTo>
                            <a:cubicBezTo>
                              <a:pt x="8128450" y="789114"/>
                              <a:pt x="8089591" y="829254"/>
                              <a:pt x="8044656" y="833437"/>
                            </a:cubicBezTo>
                            <a:cubicBezTo>
                              <a:pt x="7754916" y="891565"/>
                              <a:pt x="7648707" y="794242"/>
                              <a:pt x="7396378" y="833437"/>
                            </a:cubicBezTo>
                            <a:cubicBezTo>
                              <a:pt x="7144049" y="872632"/>
                              <a:pt x="7074278" y="831343"/>
                              <a:pt x="6986939" y="833437"/>
                            </a:cubicBezTo>
                            <a:cubicBezTo>
                              <a:pt x="6899600" y="835531"/>
                              <a:pt x="6744854" y="802993"/>
                              <a:pt x="6657113" y="833437"/>
                            </a:cubicBezTo>
                            <a:cubicBezTo>
                              <a:pt x="6569372" y="863881"/>
                              <a:pt x="6455811" y="823247"/>
                              <a:pt x="6327287" y="833437"/>
                            </a:cubicBezTo>
                            <a:cubicBezTo>
                              <a:pt x="6198763" y="843627"/>
                              <a:pt x="6043489" y="818205"/>
                              <a:pt x="5917848" y="833437"/>
                            </a:cubicBezTo>
                            <a:cubicBezTo>
                              <a:pt x="5792207" y="848669"/>
                              <a:pt x="5497303" y="826662"/>
                              <a:pt x="5269570" y="833437"/>
                            </a:cubicBezTo>
                            <a:cubicBezTo>
                              <a:pt x="5041837" y="840212"/>
                              <a:pt x="4981044" y="791735"/>
                              <a:pt x="4780518" y="833437"/>
                            </a:cubicBezTo>
                            <a:cubicBezTo>
                              <a:pt x="4579992" y="875139"/>
                              <a:pt x="4574725" y="796198"/>
                              <a:pt x="4450692" y="833437"/>
                            </a:cubicBezTo>
                            <a:cubicBezTo>
                              <a:pt x="4326659" y="870676"/>
                              <a:pt x="4065281" y="781116"/>
                              <a:pt x="3961640" y="833437"/>
                            </a:cubicBezTo>
                            <a:cubicBezTo>
                              <a:pt x="3857999" y="885758"/>
                              <a:pt x="3532855" y="816065"/>
                              <a:pt x="3313362" y="833437"/>
                            </a:cubicBezTo>
                            <a:cubicBezTo>
                              <a:pt x="3093869" y="850809"/>
                              <a:pt x="2934558" y="777337"/>
                              <a:pt x="2744697" y="833437"/>
                            </a:cubicBezTo>
                            <a:cubicBezTo>
                              <a:pt x="2554836" y="889537"/>
                              <a:pt x="2387087" y="821509"/>
                              <a:pt x="2096419" y="833437"/>
                            </a:cubicBezTo>
                            <a:cubicBezTo>
                              <a:pt x="1805751" y="845365"/>
                              <a:pt x="1782809" y="831133"/>
                              <a:pt x="1607367" y="833437"/>
                            </a:cubicBezTo>
                            <a:cubicBezTo>
                              <a:pt x="1431925" y="835741"/>
                              <a:pt x="1237999" y="795130"/>
                              <a:pt x="1118315" y="833437"/>
                            </a:cubicBezTo>
                            <a:cubicBezTo>
                              <a:pt x="998631" y="871744"/>
                              <a:pt x="928363" y="822247"/>
                              <a:pt x="788489" y="833437"/>
                            </a:cubicBezTo>
                            <a:cubicBezTo>
                              <a:pt x="648615" y="844627"/>
                              <a:pt x="338786" y="750677"/>
                              <a:pt x="83344" y="833437"/>
                            </a:cubicBezTo>
                            <a:cubicBezTo>
                              <a:pt x="44540" y="841585"/>
                              <a:pt x="7203" y="787623"/>
                              <a:pt x="0" y="750093"/>
                            </a:cubicBezTo>
                            <a:cubicBezTo>
                              <a:pt x="-12087" y="595601"/>
                              <a:pt x="1028" y="517640"/>
                              <a:pt x="0" y="416719"/>
                            </a:cubicBezTo>
                            <a:cubicBezTo>
                              <a:pt x="-1028" y="315798"/>
                              <a:pt x="23098" y="155076"/>
                              <a:pt x="0" y="83344"/>
                            </a:cubicBezTo>
                            <a:close/>
                          </a:path>
                        </a:pathLst>
                      </a:custGeom>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7523" tIns="68580" rIns="68581" bIns="68580" numCol="1" spcCol="1270" anchor="t" anchorCtr="0">
                <a:noAutofit/>
              </a:bodyPr>
              <a:lstStyle/>
              <a:p>
                <a:pPr marL="0" lvl="0" indent="0" algn="l" defTabSz="800100">
                  <a:lnSpc>
                    <a:spcPct val="90000"/>
                  </a:lnSpc>
                  <a:spcBef>
                    <a:spcPct val="0"/>
                  </a:spcBef>
                  <a:spcAft>
                    <a:spcPct val="35000"/>
                  </a:spcAft>
                  <a:buNone/>
                </a:pPr>
                <a:r>
                  <a:rPr lang="en-US" sz="1800" b="1" i="0" kern="1200" dirty="0">
                    <a:solidFill>
                      <a:srgbClr val="7030A0"/>
                    </a:solidFill>
                    <a:effectLst/>
                    <a:latin typeface="+mn-lt"/>
                  </a:rPr>
                  <a:t>Sprint B</a:t>
                </a:r>
                <a:r>
                  <a:rPr lang="en-US" sz="1800" b="1" i="0" u="none" strike="noStrike" kern="1200" dirty="0">
                    <a:solidFill>
                      <a:srgbClr val="7030A0"/>
                    </a:solidFill>
                    <a:effectLst/>
                    <a:latin typeface="+mn-lt"/>
                  </a:rPr>
                  <a:t>urndown Chart</a:t>
                </a:r>
                <a:endParaRPr lang="en-US" sz="1800" b="1" kern="1200" dirty="0">
                  <a:solidFill>
                    <a:srgbClr val="7030A0"/>
                  </a:solidFill>
                  <a:latin typeface="+mn-lt"/>
                </a:endParaRPr>
              </a:p>
              <a:p>
                <a:pPr marL="114300" lvl="1" indent="-114300" algn="l" defTabSz="622300">
                  <a:lnSpc>
                    <a:spcPct val="90000"/>
                  </a:lnSpc>
                  <a:spcBef>
                    <a:spcPct val="0"/>
                  </a:spcBef>
                  <a:spcAft>
                    <a:spcPct val="15000"/>
                  </a:spcAft>
                  <a:buChar char="•"/>
                </a:pPr>
                <a:r>
                  <a:rPr lang="en-US" sz="1400" kern="1200" dirty="0"/>
                  <a:t>A graph that represents the work left to do vs the time it takes to complete it.</a:t>
                </a:r>
              </a:p>
            </p:txBody>
          </p:sp>
          <p:sp>
            <p:nvSpPr>
              <p:cNvPr id="17" name="Freeform: Shape 16">
                <a:extLst>
                  <a:ext uri="{FF2B5EF4-FFF2-40B4-BE49-F238E27FC236}">
                    <a16:creationId xmlns:a16="http://schemas.microsoft.com/office/drawing/2014/main" id="{0128DD27-13FC-FC39-8EDC-AB0C9476AF8F}"/>
                  </a:ext>
                </a:extLst>
              </p:cNvPr>
              <p:cNvSpPr/>
              <p:nvPr/>
            </p:nvSpPr>
            <p:spPr>
              <a:xfrm>
                <a:off x="2032000" y="5303572"/>
                <a:ext cx="8128000" cy="833437"/>
              </a:xfrm>
              <a:custGeom>
                <a:avLst/>
                <a:gdLst>
                  <a:gd name="connsiteX0" fmla="*/ 0 w 8128000"/>
                  <a:gd name="connsiteY0" fmla="*/ 83344 h 833437"/>
                  <a:gd name="connsiteX1" fmla="*/ 83344 w 8128000"/>
                  <a:gd name="connsiteY1" fmla="*/ 0 h 833437"/>
                  <a:gd name="connsiteX2" fmla="*/ 8044656 w 8128000"/>
                  <a:gd name="connsiteY2" fmla="*/ 0 h 833437"/>
                  <a:gd name="connsiteX3" fmla="*/ 8128000 w 8128000"/>
                  <a:gd name="connsiteY3" fmla="*/ 83344 h 833437"/>
                  <a:gd name="connsiteX4" fmla="*/ 8128000 w 8128000"/>
                  <a:gd name="connsiteY4" fmla="*/ 750093 h 833437"/>
                  <a:gd name="connsiteX5" fmla="*/ 8044656 w 8128000"/>
                  <a:gd name="connsiteY5" fmla="*/ 833437 h 833437"/>
                  <a:gd name="connsiteX6" fmla="*/ 83344 w 8128000"/>
                  <a:gd name="connsiteY6" fmla="*/ 833437 h 833437"/>
                  <a:gd name="connsiteX7" fmla="*/ 0 w 8128000"/>
                  <a:gd name="connsiteY7" fmla="*/ 750093 h 833437"/>
                  <a:gd name="connsiteX8" fmla="*/ 0 w 8128000"/>
                  <a:gd name="connsiteY8"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833437">
                    <a:moveTo>
                      <a:pt x="0" y="83344"/>
                    </a:moveTo>
                    <a:cubicBezTo>
                      <a:pt x="0" y="37314"/>
                      <a:pt x="37314" y="0"/>
                      <a:pt x="83344" y="0"/>
                    </a:cubicBezTo>
                    <a:lnTo>
                      <a:pt x="8044656" y="0"/>
                    </a:lnTo>
                    <a:cubicBezTo>
                      <a:pt x="8090686" y="0"/>
                      <a:pt x="8128000" y="37314"/>
                      <a:pt x="8128000" y="83344"/>
                    </a:cubicBezTo>
                    <a:lnTo>
                      <a:pt x="8128000" y="750093"/>
                    </a:lnTo>
                    <a:cubicBezTo>
                      <a:pt x="8128000" y="796123"/>
                      <a:pt x="8090686" y="833437"/>
                      <a:pt x="8044656" y="833437"/>
                    </a:cubicBezTo>
                    <a:lnTo>
                      <a:pt x="83344" y="833437"/>
                    </a:lnTo>
                    <a:cubicBezTo>
                      <a:pt x="37314" y="833437"/>
                      <a:pt x="0" y="796123"/>
                      <a:pt x="0" y="750093"/>
                    </a:cubicBezTo>
                    <a:lnTo>
                      <a:pt x="0" y="83344"/>
                    </a:lnTo>
                    <a:close/>
                  </a:path>
                </a:pathLst>
              </a:custGeom>
              <a:ln>
                <a:solidFill>
                  <a:srgbClr val="5B9BD5"/>
                </a:solidFill>
                <a:prstDash val="sysDash"/>
                <a:extLst>
                  <a:ext uri="{C807C97D-BFC1-408E-A445-0C87EB9F89A2}">
                    <ask:lineSketchStyleProps xmlns:ask="http://schemas.microsoft.com/office/drawing/2018/sketchyshapes" sd="3166551219">
                      <a:custGeom>
                        <a:avLst/>
                        <a:gdLst>
                          <a:gd name="connsiteX0" fmla="*/ 0 w 8128000"/>
                          <a:gd name="connsiteY0" fmla="*/ 83344 h 833437"/>
                          <a:gd name="connsiteX1" fmla="*/ 83344 w 8128000"/>
                          <a:gd name="connsiteY1" fmla="*/ 0 h 833437"/>
                          <a:gd name="connsiteX2" fmla="*/ 413170 w 8128000"/>
                          <a:gd name="connsiteY2" fmla="*/ 0 h 833437"/>
                          <a:gd name="connsiteX3" fmla="*/ 822609 w 8128000"/>
                          <a:gd name="connsiteY3" fmla="*/ 0 h 833437"/>
                          <a:gd name="connsiteX4" fmla="*/ 1470887 w 8128000"/>
                          <a:gd name="connsiteY4" fmla="*/ 0 h 833437"/>
                          <a:gd name="connsiteX5" fmla="*/ 1959939 w 8128000"/>
                          <a:gd name="connsiteY5" fmla="*/ 0 h 833437"/>
                          <a:gd name="connsiteX6" fmla="*/ 2369378 w 8128000"/>
                          <a:gd name="connsiteY6" fmla="*/ 0 h 833437"/>
                          <a:gd name="connsiteX7" fmla="*/ 2858430 w 8128000"/>
                          <a:gd name="connsiteY7" fmla="*/ 0 h 833437"/>
                          <a:gd name="connsiteX8" fmla="*/ 3267869 w 8128000"/>
                          <a:gd name="connsiteY8" fmla="*/ 0 h 833437"/>
                          <a:gd name="connsiteX9" fmla="*/ 3995760 w 8128000"/>
                          <a:gd name="connsiteY9" fmla="*/ 0 h 833437"/>
                          <a:gd name="connsiteX10" fmla="*/ 4484812 w 8128000"/>
                          <a:gd name="connsiteY10" fmla="*/ 0 h 833437"/>
                          <a:gd name="connsiteX11" fmla="*/ 4973864 w 8128000"/>
                          <a:gd name="connsiteY11" fmla="*/ 0 h 833437"/>
                          <a:gd name="connsiteX12" fmla="*/ 5383303 w 8128000"/>
                          <a:gd name="connsiteY12" fmla="*/ 0 h 833437"/>
                          <a:gd name="connsiteX13" fmla="*/ 5713129 w 8128000"/>
                          <a:gd name="connsiteY13" fmla="*/ 0 h 833437"/>
                          <a:gd name="connsiteX14" fmla="*/ 6042955 w 8128000"/>
                          <a:gd name="connsiteY14" fmla="*/ 0 h 833437"/>
                          <a:gd name="connsiteX15" fmla="*/ 6770846 w 8128000"/>
                          <a:gd name="connsiteY15" fmla="*/ 0 h 833437"/>
                          <a:gd name="connsiteX16" fmla="*/ 7259898 w 8128000"/>
                          <a:gd name="connsiteY16" fmla="*/ 0 h 833437"/>
                          <a:gd name="connsiteX17" fmla="*/ 8044656 w 8128000"/>
                          <a:gd name="connsiteY17" fmla="*/ 0 h 833437"/>
                          <a:gd name="connsiteX18" fmla="*/ 8128000 w 8128000"/>
                          <a:gd name="connsiteY18" fmla="*/ 83344 h 833437"/>
                          <a:gd name="connsiteX19" fmla="*/ 8128000 w 8128000"/>
                          <a:gd name="connsiteY19" fmla="*/ 416719 h 833437"/>
                          <a:gd name="connsiteX20" fmla="*/ 8128000 w 8128000"/>
                          <a:gd name="connsiteY20" fmla="*/ 750093 h 833437"/>
                          <a:gd name="connsiteX21" fmla="*/ 8044656 w 8128000"/>
                          <a:gd name="connsiteY21" fmla="*/ 833437 h 833437"/>
                          <a:gd name="connsiteX22" fmla="*/ 7714830 w 8128000"/>
                          <a:gd name="connsiteY22" fmla="*/ 833437 h 833437"/>
                          <a:gd name="connsiteX23" fmla="*/ 7305391 w 8128000"/>
                          <a:gd name="connsiteY23" fmla="*/ 833437 h 833437"/>
                          <a:gd name="connsiteX24" fmla="*/ 6577500 w 8128000"/>
                          <a:gd name="connsiteY24" fmla="*/ 833437 h 833437"/>
                          <a:gd name="connsiteX25" fmla="*/ 6168061 w 8128000"/>
                          <a:gd name="connsiteY25" fmla="*/ 833437 h 833437"/>
                          <a:gd name="connsiteX26" fmla="*/ 5440170 w 8128000"/>
                          <a:gd name="connsiteY26" fmla="*/ 833437 h 833437"/>
                          <a:gd name="connsiteX27" fmla="*/ 4871505 w 8128000"/>
                          <a:gd name="connsiteY27" fmla="*/ 833437 h 833437"/>
                          <a:gd name="connsiteX28" fmla="*/ 4382452 w 8128000"/>
                          <a:gd name="connsiteY28" fmla="*/ 833437 h 833437"/>
                          <a:gd name="connsiteX29" fmla="*/ 3734174 w 8128000"/>
                          <a:gd name="connsiteY29" fmla="*/ 833437 h 833437"/>
                          <a:gd name="connsiteX30" fmla="*/ 3085896 w 8128000"/>
                          <a:gd name="connsiteY30" fmla="*/ 833437 h 833437"/>
                          <a:gd name="connsiteX31" fmla="*/ 2358005 w 8128000"/>
                          <a:gd name="connsiteY31" fmla="*/ 833437 h 833437"/>
                          <a:gd name="connsiteX32" fmla="*/ 1789339 w 8128000"/>
                          <a:gd name="connsiteY32" fmla="*/ 833437 h 833437"/>
                          <a:gd name="connsiteX33" fmla="*/ 1379901 w 8128000"/>
                          <a:gd name="connsiteY33" fmla="*/ 833437 h 833437"/>
                          <a:gd name="connsiteX34" fmla="*/ 1050075 w 8128000"/>
                          <a:gd name="connsiteY34" fmla="*/ 833437 h 833437"/>
                          <a:gd name="connsiteX35" fmla="*/ 640636 w 8128000"/>
                          <a:gd name="connsiteY35" fmla="*/ 833437 h 833437"/>
                          <a:gd name="connsiteX36" fmla="*/ 83344 w 8128000"/>
                          <a:gd name="connsiteY36" fmla="*/ 833437 h 833437"/>
                          <a:gd name="connsiteX37" fmla="*/ 0 w 8128000"/>
                          <a:gd name="connsiteY37" fmla="*/ 750093 h 833437"/>
                          <a:gd name="connsiteX38" fmla="*/ 0 w 8128000"/>
                          <a:gd name="connsiteY38" fmla="*/ 403384 h 833437"/>
                          <a:gd name="connsiteX39" fmla="*/ 0 w 8128000"/>
                          <a:gd name="connsiteY39" fmla="*/ 83344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28000" h="833437" fill="none" extrusionOk="0">
                            <a:moveTo>
                              <a:pt x="0" y="83344"/>
                            </a:moveTo>
                            <a:cubicBezTo>
                              <a:pt x="-2377" y="37732"/>
                              <a:pt x="39932" y="-2800"/>
                              <a:pt x="83344" y="0"/>
                            </a:cubicBezTo>
                            <a:cubicBezTo>
                              <a:pt x="169382" y="-22073"/>
                              <a:pt x="275488" y="27038"/>
                              <a:pt x="413170" y="0"/>
                            </a:cubicBezTo>
                            <a:cubicBezTo>
                              <a:pt x="550852" y="-27038"/>
                              <a:pt x="717442" y="30722"/>
                              <a:pt x="822609" y="0"/>
                            </a:cubicBezTo>
                            <a:cubicBezTo>
                              <a:pt x="927776" y="-30722"/>
                              <a:pt x="1149818" y="15332"/>
                              <a:pt x="1470887" y="0"/>
                            </a:cubicBezTo>
                            <a:cubicBezTo>
                              <a:pt x="1791956" y="-15332"/>
                              <a:pt x="1722395" y="54056"/>
                              <a:pt x="1959939" y="0"/>
                            </a:cubicBezTo>
                            <a:cubicBezTo>
                              <a:pt x="2197483" y="-54056"/>
                              <a:pt x="2173839" y="24726"/>
                              <a:pt x="2369378" y="0"/>
                            </a:cubicBezTo>
                            <a:cubicBezTo>
                              <a:pt x="2564917" y="-24726"/>
                              <a:pt x="2755634" y="11660"/>
                              <a:pt x="2858430" y="0"/>
                            </a:cubicBezTo>
                            <a:cubicBezTo>
                              <a:pt x="2961226" y="-11660"/>
                              <a:pt x="3065626" y="34199"/>
                              <a:pt x="3267869" y="0"/>
                            </a:cubicBezTo>
                            <a:cubicBezTo>
                              <a:pt x="3470112" y="-34199"/>
                              <a:pt x="3665503" y="38894"/>
                              <a:pt x="3995760" y="0"/>
                            </a:cubicBezTo>
                            <a:cubicBezTo>
                              <a:pt x="4326017" y="-38894"/>
                              <a:pt x="4261629" y="20078"/>
                              <a:pt x="4484812" y="0"/>
                            </a:cubicBezTo>
                            <a:cubicBezTo>
                              <a:pt x="4707995" y="-20078"/>
                              <a:pt x="4866201" y="52255"/>
                              <a:pt x="4973864" y="0"/>
                            </a:cubicBezTo>
                            <a:cubicBezTo>
                              <a:pt x="5081527" y="-52255"/>
                              <a:pt x="5259621" y="5512"/>
                              <a:pt x="5383303" y="0"/>
                            </a:cubicBezTo>
                            <a:cubicBezTo>
                              <a:pt x="5506985" y="-5512"/>
                              <a:pt x="5637049" y="7224"/>
                              <a:pt x="5713129" y="0"/>
                            </a:cubicBezTo>
                            <a:cubicBezTo>
                              <a:pt x="5789209" y="-7224"/>
                              <a:pt x="5936366" y="3364"/>
                              <a:pt x="6042955" y="0"/>
                            </a:cubicBezTo>
                            <a:cubicBezTo>
                              <a:pt x="6149544" y="-3364"/>
                              <a:pt x="6437868" y="7374"/>
                              <a:pt x="6770846" y="0"/>
                            </a:cubicBezTo>
                            <a:cubicBezTo>
                              <a:pt x="7103824" y="-7374"/>
                              <a:pt x="7083520" y="15492"/>
                              <a:pt x="7259898" y="0"/>
                            </a:cubicBezTo>
                            <a:cubicBezTo>
                              <a:pt x="7436276" y="-15492"/>
                              <a:pt x="7734216" y="60570"/>
                              <a:pt x="8044656" y="0"/>
                            </a:cubicBezTo>
                            <a:cubicBezTo>
                              <a:pt x="8085059" y="-983"/>
                              <a:pt x="8135522" y="46203"/>
                              <a:pt x="8128000" y="83344"/>
                            </a:cubicBezTo>
                            <a:cubicBezTo>
                              <a:pt x="8130308" y="217955"/>
                              <a:pt x="8117374" y="336059"/>
                              <a:pt x="8128000" y="416719"/>
                            </a:cubicBezTo>
                            <a:cubicBezTo>
                              <a:pt x="8138626" y="497379"/>
                              <a:pt x="8102624" y="638758"/>
                              <a:pt x="8128000" y="750093"/>
                            </a:cubicBezTo>
                            <a:cubicBezTo>
                              <a:pt x="8128690" y="801593"/>
                              <a:pt x="8099301" y="836877"/>
                              <a:pt x="8044656" y="833437"/>
                            </a:cubicBezTo>
                            <a:cubicBezTo>
                              <a:pt x="7920942" y="857735"/>
                              <a:pt x="7823522" y="818891"/>
                              <a:pt x="7714830" y="833437"/>
                            </a:cubicBezTo>
                            <a:cubicBezTo>
                              <a:pt x="7606138" y="847983"/>
                              <a:pt x="7452840" y="833179"/>
                              <a:pt x="7305391" y="833437"/>
                            </a:cubicBezTo>
                            <a:cubicBezTo>
                              <a:pt x="7157942" y="833695"/>
                              <a:pt x="6810373" y="775461"/>
                              <a:pt x="6577500" y="833437"/>
                            </a:cubicBezTo>
                            <a:cubicBezTo>
                              <a:pt x="6344627" y="891413"/>
                              <a:pt x="6281417" y="811640"/>
                              <a:pt x="6168061" y="833437"/>
                            </a:cubicBezTo>
                            <a:cubicBezTo>
                              <a:pt x="6054705" y="855234"/>
                              <a:pt x="5799296" y="760540"/>
                              <a:pt x="5440170" y="833437"/>
                            </a:cubicBezTo>
                            <a:cubicBezTo>
                              <a:pt x="5081044" y="906334"/>
                              <a:pt x="5115549" y="814189"/>
                              <a:pt x="4871505" y="833437"/>
                            </a:cubicBezTo>
                            <a:cubicBezTo>
                              <a:pt x="4627462" y="852685"/>
                              <a:pt x="4559003" y="777778"/>
                              <a:pt x="4382452" y="833437"/>
                            </a:cubicBezTo>
                            <a:cubicBezTo>
                              <a:pt x="4205901" y="889096"/>
                              <a:pt x="3982202" y="825343"/>
                              <a:pt x="3734174" y="833437"/>
                            </a:cubicBezTo>
                            <a:cubicBezTo>
                              <a:pt x="3486146" y="841531"/>
                              <a:pt x="3300546" y="801264"/>
                              <a:pt x="3085896" y="833437"/>
                            </a:cubicBezTo>
                            <a:cubicBezTo>
                              <a:pt x="2871246" y="865610"/>
                              <a:pt x="2598487" y="781870"/>
                              <a:pt x="2358005" y="833437"/>
                            </a:cubicBezTo>
                            <a:cubicBezTo>
                              <a:pt x="2117523" y="885004"/>
                              <a:pt x="2006056" y="811651"/>
                              <a:pt x="1789339" y="833437"/>
                            </a:cubicBezTo>
                            <a:cubicBezTo>
                              <a:pt x="1572622" y="855223"/>
                              <a:pt x="1482271" y="786557"/>
                              <a:pt x="1379901" y="833437"/>
                            </a:cubicBezTo>
                            <a:cubicBezTo>
                              <a:pt x="1277531" y="880317"/>
                              <a:pt x="1201813" y="801484"/>
                              <a:pt x="1050075" y="833437"/>
                            </a:cubicBezTo>
                            <a:cubicBezTo>
                              <a:pt x="898337" y="865390"/>
                              <a:pt x="765569" y="795171"/>
                              <a:pt x="640636" y="833437"/>
                            </a:cubicBezTo>
                            <a:cubicBezTo>
                              <a:pt x="515703" y="871703"/>
                              <a:pt x="201104" y="801857"/>
                              <a:pt x="83344" y="833437"/>
                            </a:cubicBezTo>
                            <a:cubicBezTo>
                              <a:pt x="34823" y="835782"/>
                              <a:pt x="-13698" y="794639"/>
                              <a:pt x="0" y="750093"/>
                            </a:cubicBezTo>
                            <a:cubicBezTo>
                              <a:pt x="-28023" y="661044"/>
                              <a:pt x="22728" y="503227"/>
                              <a:pt x="0" y="403384"/>
                            </a:cubicBezTo>
                            <a:cubicBezTo>
                              <a:pt x="-22728" y="303541"/>
                              <a:pt x="24565" y="222150"/>
                              <a:pt x="0" y="83344"/>
                            </a:cubicBezTo>
                            <a:close/>
                          </a:path>
                          <a:path w="8128000" h="833437" stroke="0" extrusionOk="0">
                            <a:moveTo>
                              <a:pt x="0" y="83344"/>
                            </a:moveTo>
                            <a:cubicBezTo>
                              <a:pt x="2108" y="42130"/>
                              <a:pt x="44024" y="-1247"/>
                              <a:pt x="83344" y="0"/>
                            </a:cubicBezTo>
                            <a:cubicBezTo>
                              <a:pt x="220462" y="-22945"/>
                              <a:pt x="329049" y="29587"/>
                              <a:pt x="492783" y="0"/>
                            </a:cubicBezTo>
                            <a:cubicBezTo>
                              <a:pt x="656517" y="-29587"/>
                              <a:pt x="823868" y="11824"/>
                              <a:pt x="1061448" y="0"/>
                            </a:cubicBezTo>
                            <a:cubicBezTo>
                              <a:pt x="1299028" y="-11824"/>
                              <a:pt x="1265813" y="9643"/>
                              <a:pt x="1391274" y="0"/>
                            </a:cubicBezTo>
                            <a:cubicBezTo>
                              <a:pt x="1516735" y="-9643"/>
                              <a:pt x="1657613" y="36874"/>
                              <a:pt x="1880326" y="0"/>
                            </a:cubicBezTo>
                            <a:cubicBezTo>
                              <a:pt x="2103039" y="-36874"/>
                              <a:pt x="2458603" y="51577"/>
                              <a:pt x="2608217" y="0"/>
                            </a:cubicBezTo>
                            <a:cubicBezTo>
                              <a:pt x="2757831" y="-51577"/>
                              <a:pt x="2861477" y="8453"/>
                              <a:pt x="3017656" y="0"/>
                            </a:cubicBezTo>
                            <a:cubicBezTo>
                              <a:pt x="3173835" y="-8453"/>
                              <a:pt x="3378098" y="45419"/>
                              <a:pt x="3506708" y="0"/>
                            </a:cubicBezTo>
                            <a:cubicBezTo>
                              <a:pt x="3635318" y="-45419"/>
                              <a:pt x="3829463" y="1790"/>
                              <a:pt x="3916147" y="0"/>
                            </a:cubicBezTo>
                            <a:cubicBezTo>
                              <a:pt x="4002831" y="-1790"/>
                              <a:pt x="4232913" y="40340"/>
                              <a:pt x="4484812" y="0"/>
                            </a:cubicBezTo>
                            <a:cubicBezTo>
                              <a:pt x="4736712" y="-40340"/>
                              <a:pt x="4824276" y="68827"/>
                              <a:pt x="5133090" y="0"/>
                            </a:cubicBezTo>
                            <a:cubicBezTo>
                              <a:pt x="5441904" y="-68827"/>
                              <a:pt x="5454009" y="26777"/>
                              <a:pt x="5701756" y="0"/>
                            </a:cubicBezTo>
                            <a:cubicBezTo>
                              <a:pt x="5949503" y="-26777"/>
                              <a:pt x="6009903" y="45462"/>
                              <a:pt x="6111195" y="0"/>
                            </a:cubicBezTo>
                            <a:cubicBezTo>
                              <a:pt x="6212487" y="-45462"/>
                              <a:pt x="6608981" y="10524"/>
                              <a:pt x="6759473" y="0"/>
                            </a:cubicBezTo>
                            <a:cubicBezTo>
                              <a:pt x="6909965" y="-10524"/>
                              <a:pt x="7261848" y="69517"/>
                              <a:pt x="7487364" y="0"/>
                            </a:cubicBezTo>
                            <a:cubicBezTo>
                              <a:pt x="7712880" y="-69517"/>
                              <a:pt x="7910761" y="28091"/>
                              <a:pt x="8044656" y="0"/>
                            </a:cubicBezTo>
                            <a:cubicBezTo>
                              <a:pt x="8087541" y="-4249"/>
                              <a:pt x="8135577" y="40280"/>
                              <a:pt x="8128000" y="83344"/>
                            </a:cubicBezTo>
                            <a:cubicBezTo>
                              <a:pt x="8159253" y="187956"/>
                              <a:pt x="8103452" y="252580"/>
                              <a:pt x="8128000" y="416719"/>
                            </a:cubicBezTo>
                            <a:cubicBezTo>
                              <a:pt x="8152548" y="580858"/>
                              <a:pt x="8104195" y="622232"/>
                              <a:pt x="8128000" y="750093"/>
                            </a:cubicBezTo>
                            <a:cubicBezTo>
                              <a:pt x="8119192" y="803139"/>
                              <a:pt x="8099568" y="842738"/>
                              <a:pt x="8044656" y="833437"/>
                            </a:cubicBezTo>
                            <a:cubicBezTo>
                              <a:pt x="7703228" y="890038"/>
                              <a:pt x="7552636" y="815520"/>
                              <a:pt x="7316765" y="833437"/>
                            </a:cubicBezTo>
                            <a:cubicBezTo>
                              <a:pt x="7080894" y="851354"/>
                              <a:pt x="7071170" y="818615"/>
                              <a:pt x="6827713" y="833437"/>
                            </a:cubicBezTo>
                            <a:cubicBezTo>
                              <a:pt x="6584256" y="848259"/>
                              <a:pt x="6319181" y="827681"/>
                              <a:pt x="6179434" y="833437"/>
                            </a:cubicBezTo>
                            <a:cubicBezTo>
                              <a:pt x="6039687" y="839193"/>
                              <a:pt x="5818646" y="769117"/>
                              <a:pt x="5610769" y="833437"/>
                            </a:cubicBezTo>
                            <a:cubicBezTo>
                              <a:pt x="5402892" y="897757"/>
                              <a:pt x="5075557" y="804269"/>
                              <a:pt x="4882878" y="833437"/>
                            </a:cubicBezTo>
                            <a:cubicBezTo>
                              <a:pt x="4690199" y="862605"/>
                              <a:pt x="4590532" y="816652"/>
                              <a:pt x="4393826" y="833437"/>
                            </a:cubicBezTo>
                            <a:cubicBezTo>
                              <a:pt x="4197120" y="850222"/>
                              <a:pt x="4099130" y="775011"/>
                              <a:pt x="3904774" y="833437"/>
                            </a:cubicBezTo>
                            <a:cubicBezTo>
                              <a:pt x="3710418" y="891863"/>
                              <a:pt x="3490203" y="778180"/>
                              <a:pt x="3256495" y="833437"/>
                            </a:cubicBezTo>
                            <a:cubicBezTo>
                              <a:pt x="3022787" y="888694"/>
                              <a:pt x="3068498" y="817856"/>
                              <a:pt x="2926670" y="833437"/>
                            </a:cubicBezTo>
                            <a:cubicBezTo>
                              <a:pt x="2784842" y="849018"/>
                              <a:pt x="2700642" y="792711"/>
                              <a:pt x="2517231" y="833437"/>
                            </a:cubicBezTo>
                            <a:cubicBezTo>
                              <a:pt x="2333820" y="874163"/>
                              <a:pt x="2110829" y="786807"/>
                              <a:pt x="1948566" y="833437"/>
                            </a:cubicBezTo>
                            <a:cubicBezTo>
                              <a:pt x="1786303" y="880067"/>
                              <a:pt x="1558816" y="804134"/>
                              <a:pt x="1220674" y="833437"/>
                            </a:cubicBezTo>
                            <a:cubicBezTo>
                              <a:pt x="882532" y="862740"/>
                              <a:pt x="897018" y="792922"/>
                              <a:pt x="652009" y="833437"/>
                            </a:cubicBezTo>
                            <a:cubicBezTo>
                              <a:pt x="407000" y="873952"/>
                              <a:pt x="343388" y="818995"/>
                              <a:pt x="83344" y="833437"/>
                            </a:cubicBezTo>
                            <a:cubicBezTo>
                              <a:pt x="31817" y="834428"/>
                              <a:pt x="2111" y="786665"/>
                              <a:pt x="0" y="750093"/>
                            </a:cubicBezTo>
                            <a:cubicBezTo>
                              <a:pt x="-1572" y="589180"/>
                              <a:pt x="33989" y="506440"/>
                              <a:pt x="0" y="410051"/>
                            </a:cubicBezTo>
                            <a:cubicBezTo>
                              <a:pt x="-33989" y="313662"/>
                              <a:pt x="12494" y="186618"/>
                              <a:pt x="0" y="83344"/>
                            </a:cubicBezTo>
                            <a:close/>
                          </a:path>
                        </a:pathLst>
                      </a:custGeom>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7523" tIns="68580" rIns="68581"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rgbClr val="92D050"/>
                    </a:solidFill>
                  </a:rPr>
                  <a:t>Daily Time Allocation</a:t>
                </a:r>
              </a:p>
              <a:p>
                <a:pPr marL="114300" lvl="1" indent="-114300" algn="l" defTabSz="622300">
                  <a:lnSpc>
                    <a:spcPct val="90000"/>
                  </a:lnSpc>
                  <a:spcBef>
                    <a:spcPct val="0"/>
                  </a:spcBef>
                  <a:spcAft>
                    <a:spcPct val="15000"/>
                  </a:spcAft>
                  <a:buChar char="•"/>
                </a:pPr>
                <a:r>
                  <a:rPr lang="en-US" sz="1400" kern="1200" dirty="0"/>
                  <a:t>The amount of time it takes to complete each task.</a:t>
                </a:r>
              </a:p>
            </p:txBody>
          </p:sp>
        </p:grpSp>
        <p:pic>
          <p:nvPicPr>
            <p:cNvPr id="5" name="Picture 4">
              <a:extLst>
                <a:ext uri="{FF2B5EF4-FFF2-40B4-BE49-F238E27FC236}">
                  <a16:creationId xmlns:a16="http://schemas.microsoft.com/office/drawing/2014/main" id="{2AB271E7-DD66-4836-CF45-A0B66FAB0DF3}"/>
                </a:ext>
              </a:extLst>
            </p:cNvPr>
            <p:cNvPicPr>
              <a:picLocks noChangeAspect="1"/>
            </p:cNvPicPr>
            <p:nvPr/>
          </p:nvPicPr>
          <p:blipFill rotWithShape="1">
            <a:blip r:embed="rId3"/>
            <a:srcRect l="5215" t="9294" r="60942" b="77258"/>
            <a:stretch/>
          </p:blipFill>
          <p:spPr>
            <a:xfrm>
              <a:off x="2277207" y="802276"/>
              <a:ext cx="1213339" cy="685799"/>
            </a:xfrm>
            <a:custGeom>
              <a:avLst/>
              <a:gdLst>
                <a:gd name="connsiteX0" fmla="*/ 0 w 1213339"/>
                <a:gd name="connsiteY0" fmla="*/ 0 h 685799"/>
                <a:gd name="connsiteX1" fmla="*/ 404446 w 1213339"/>
                <a:gd name="connsiteY1" fmla="*/ 0 h 685799"/>
                <a:gd name="connsiteX2" fmla="*/ 772492 w 1213339"/>
                <a:gd name="connsiteY2" fmla="*/ 0 h 685799"/>
                <a:gd name="connsiteX3" fmla="*/ 1213339 w 1213339"/>
                <a:gd name="connsiteY3" fmla="*/ 0 h 685799"/>
                <a:gd name="connsiteX4" fmla="*/ 1213339 w 1213339"/>
                <a:gd name="connsiteY4" fmla="*/ 322326 h 685799"/>
                <a:gd name="connsiteX5" fmla="*/ 1213339 w 1213339"/>
                <a:gd name="connsiteY5" fmla="*/ 685799 h 685799"/>
                <a:gd name="connsiteX6" fmla="*/ 821026 w 1213339"/>
                <a:gd name="connsiteY6" fmla="*/ 685799 h 685799"/>
                <a:gd name="connsiteX7" fmla="*/ 440847 w 1213339"/>
                <a:gd name="connsiteY7" fmla="*/ 685799 h 685799"/>
                <a:gd name="connsiteX8" fmla="*/ 0 w 1213339"/>
                <a:gd name="connsiteY8" fmla="*/ 685799 h 685799"/>
                <a:gd name="connsiteX9" fmla="*/ 0 w 1213339"/>
                <a:gd name="connsiteY9" fmla="*/ 363473 h 685799"/>
                <a:gd name="connsiteX10" fmla="*/ 0 w 1213339"/>
                <a:gd name="connsiteY10"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339" h="685799" fill="none" extrusionOk="0">
                  <a:moveTo>
                    <a:pt x="0" y="0"/>
                  </a:moveTo>
                  <a:cubicBezTo>
                    <a:pt x="199828" y="-17604"/>
                    <a:pt x="320793" y="20232"/>
                    <a:pt x="404446" y="0"/>
                  </a:cubicBezTo>
                  <a:cubicBezTo>
                    <a:pt x="488099" y="-20232"/>
                    <a:pt x="612253" y="42897"/>
                    <a:pt x="772492" y="0"/>
                  </a:cubicBezTo>
                  <a:cubicBezTo>
                    <a:pt x="932731" y="-42897"/>
                    <a:pt x="1099098" y="1427"/>
                    <a:pt x="1213339" y="0"/>
                  </a:cubicBezTo>
                  <a:cubicBezTo>
                    <a:pt x="1245713" y="105844"/>
                    <a:pt x="1181175" y="252194"/>
                    <a:pt x="1213339" y="322326"/>
                  </a:cubicBezTo>
                  <a:cubicBezTo>
                    <a:pt x="1245503" y="392458"/>
                    <a:pt x="1171525" y="540139"/>
                    <a:pt x="1213339" y="685799"/>
                  </a:cubicBezTo>
                  <a:cubicBezTo>
                    <a:pt x="1073248" y="727361"/>
                    <a:pt x="983565" y="658355"/>
                    <a:pt x="821026" y="685799"/>
                  </a:cubicBezTo>
                  <a:cubicBezTo>
                    <a:pt x="658487" y="713243"/>
                    <a:pt x="546586" y="673667"/>
                    <a:pt x="440847" y="685799"/>
                  </a:cubicBezTo>
                  <a:cubicBezTo>
                    <a:pt x="335108" y="697931"/>
                    <a:pt x="152501" y="681465"/>
                    <a:pt x="0" y="685799"/>
                  </a:cubicBezTo>
                  <a:cubicBezTo>
                    <a:pt x="-2364" y="566687"/>
                    <a:pt x="16487" y="506171"/>
                    <a:pt x="0" y="363473"/>
                  </a:cubicBezTo>
                  <a:cubicBezTo>
                    <a:pt x="-16487" y="220775"/>
                    <a:pt x="37130" y="95415"/>
                    <a:pt x="0" y="0"/>
                  </a:cubicBezTo>
                  <a:close/>
                </a:path>
                <a:path w="1213339" h="685799" stroke="0" extrusionOk="0">
                  <a:moveTo>
                    <a:pt x="0" y="0"/>
                  </a:moveTo>
                  <a:cubicBezTo>
                    <a:pt x="178293" y="-37987"/>
                    <a:pt x="317749" y="18633"/>
                    <a:pt x="428713" y="0"/>
                  </a:cubicBezTo>
                  <a:cubicBezTo>
                    <a:pt x="539677" y="-18633"/>
                    <a:pt x="680104" y="5626"/>
                    <a:pt x="808893" y="0"/>
                  </a:cubicBezTo>
                  <a:cubicBezTo>
                    <a:pt x="937682" y="-5626"/>
                    <a:pt x="1116296" y="19541"/>
                    <a:pt x="1213339" y="0"/>
                  </a:cubicBezTo>
                  <a:cubicBezTo>
                    <a:pt x="1228468" y="81397"/>
                    <a:pt x="1175896" y="199624"/>
                    <a:pt x="1213339" y="322326"/>
                  </a:cubicBezTo>
                  <a:cubicBezTo>
                    <a:pt x="1250782" y="445028"/>
                    <a:pt x="1177295" y="596231"/>
                    <a:pt x="1213339" y="685799"/>
                  </a:cubicBezTo>
                  <a:cubicBezTo>
                    <a:pt x="1136679" y="714200"/>
                    <a:pt x="979408" y="666970"/>
                    <a:pt x="845293" y="685799"/>
                  </a:cubicBezTo>
                  <a:cubicBezTo>
                    <a:pt x="711178" y="704628"/>
                    <a:pt x="520672" y="640098"/>
                    <a:pt x="428713" y="685799"/>
                  </a:cubicBezTo>
                  <a:cubicBezTo>
                    <a:pt x="336754" y="731500"/>
                    <a:pt x="151937" y="660197"/>
                    <a:pt x="0" y="685799"/>
                  </a:cubicBezTo>
                  <a:cubicBezTo>
                    <a:pt x="-21198" y="614607"/>
                    <a:pt x="4288" y="449053"/>
                    <a:pt x="0" y="363473"/>
                  </a:cubicBezTo>
                  <a:cubicBezTo>
                    <a:pt x="-4288" y="277893"/>
                    <a:pt x="18765" y="105498"/>
                    <a:pt x="0" y="0"/>
                  </a:cubicBezTo>
                  <a:close/>
                </a:path>
              </a:pathLst>
            </a:custGeom>
            <a:ln>
              <a:solidFill>
                <a:schemeClr val="tx1"/>
              </a:solidFill>
              <a:extLst>
                <a:ext uri="{C807C97D-BFC1-408E-A445-0C87EB9F89A2}">
                  <ask:lineSketchStyleProps xmlns:ask="http://schemas.microsoft.com/office/drawing/2018/sketchyshapes" sd="2181208107">
                    <a:prstGeom prst="rect">
                      <a:avLst/>
                    </a:prstGeom>
                    <ask:type>
                      <ask:lineSketchScribble/>
                    </ask:type>
                  </ask:lineSketchStyleProps>
                </a:ext>
              </a:extLst>
            </a:ln>
            <a:effectLst>
              <a:softEdge rad="112500"/>
            </a:effectLst>
          </p:spPr>
        </p:pic>
        <p:pic>
          <p:nvPicPr>
            <p:cNvPr id="19" name="Picture 18">
              <a:extLst>
                <a:ext uri="{FF2B5EF4-FFF2-40B4-BE49-F238E27FC236}">
                  <a16:creationId xmlns:a16="http://schemas.microsoft.com/office/drawing/2014/main" id="{A725C053-3924-D77F-A41F-F471C4CFB44D}"/>
                </a:ext>
              </a:extLst>
            </p:cNvPr>
            <p:cNvPicPr>
              <a:picLocks noChangeAspect="1"/>
            </p:cNvPicPr>
            <p:nvPr/>
          </p:nvPicPr>
          <p:blipFill rotWithShape="1">
            <a:blip r:embed="rId3"/>
            <a:srcRect l="7069" t="24315" r="60796" b="64344"/>
            <a:stretch/>
          </p:blipFill>
          <p:spPr>
            <a:xfrm>
              <a:off x="2277207" y="1704346"/>
              <a:ext cx="1213339" cy="687161"/>
            </a:xfrm>
            <a:custGeom>
              <a:avLst/>
              <a:gdLst>
                <a:gd name="connsiteX0" fmla="*/ 0 w 1213339"/>
                <a:gd name="connsiteY0" fmla="*/ 0 h 687161"/>
                <a:gd name="connsiteX1" fmla="*/ 416580 w 1213339"/>
                <a:gd name="connsiteY1" fmla="*/ 0 h 687161"/>
                <a:gd name="connsiteX2" fmla="*/ 808893 w 1213339"/>
                <a:gd name="connsiteY2" fmla="*/ 0 h 687161"/>
                <a:gd name="connsiteX3" fmla="*/ 1213339 w 1213339"/>
                <a:gd name="connsiteY3" fmla="*/ 0 h 687161"/>
                <a:gd name="connsiteX4" fmla="*/ 1213339 w 1213339"/>
                <a:gd name="connsiteY4" fmla="*/ 336709 h 687161"/>
                <a:gd name="connsiteX5" fmla="*/ 1213339 w 1213339"/>
                <a:gd name="connsiteY5" fmla="*/ 687161 h 687161"/>
                <a:gd name="connsiteX6" fmla="*/ 845293 w 1213339"/>
                <a:gd name="connsiteY6" fmla="*/ 687161 h 687161"/>
                <a:gd name="connsiteX7" fmla="*/ 465113 w 1213339"/>
                <a:gd name="connsiteY7" fmla="*/ 687161 h 687161"/>
                <a:gd name="connsiteX8" fmla="*/ 0 w 1213339"/>
                <a:gd name="connsiteY8" fmla="*/ 687161 h 687161"/>
                <a:gd name="connsiteX9" fmla="*/ 0 w 1213339"/>
                <a:gd name="connsiteY9" fmla="*/ 350452 h 687161"/>
                <a:gd name="connsiteX10" fmla="*/ 0 w 1213339"/>
                <a:gd name="connsiteY10" fmla="*/ 0 h 68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339" h="687161" fill="none" extrusionOk="0">
                  <a:moveTo>
                    <a:pt x="0" y="0"/>
                  </a:moveTo>
                  <a:cubicBezTo>
                    <a:pt x="175144" y="-14508"/>
                    <a:pt x="332992" y="834"/>
                    <a:pt x="416580" y="0"/>
                  </a:cubicBezTo>
                  <a:cubicBezTo>
                    <a:pt x="500168" y="-834"/>
                    <a:pt x="726293" y="15316"/>
                    <a:pt x="808893" y="0"/>
                  </a:cubicBezTo>
                  <a:cubicBezTo>
                    <a:pt x="891493" y="-15316"/>
                    <a:pt x="1112205" y="41611"/>
                    <a:pt x="1213339" y="0"/>
                  </a:cubicBezTo>
                  <a:cubicBezTo>
                    <a:pt x="1225752" y="69074"/>
                    <a:pt x="1193611" y="262750"/>
                    <a:pt x="1213339" y="336709"/>
                  </a:cubicBezTo>
                  <a:cubicBezTo>
                    <a:pt x="1233067" y="410668"/>
                    <a:pt x="1194914" y="577443"/>
                    <a:pt x="1213339" y="687161"/>
                  </a:cubicBezTo>
                  <a:cubicBezTo>
                    <a:pt x="1062284" y="693283"/>
                    <a:pt x="990198" y="685989"/>
                    <a:pt x="845293" y="687161"/>
                  </a:cubicBezTo>
                  <a:cubicBezTo>
                    <a:pt x="700388" y="688333"/>
                    <a:pt x="580476" y="677360"/>
                    <a:pt x="465113" y="687161"/>
                  </a:cubicBezTo>
                  <a:cubicBezTo>
                    <a:pt x="349750" y="696962"/>
                    <a:pt x="176679" y="673555"/>
                    <a:pt x="0" y="687161"/>
                  </a:cubicBezTo>
                  <a:cubicBezTo>
                    <a:pt x="-13821" y="595465"/>
                    <a:pt x="8849" y="505964"/>
                    <a:pt x="0" y="350452"/>
                  </a:cubicBezTo>
                  <a:cubicBezTo>
                    <a:pt x="-8849" y="194940"/>
                    <a:pt x="19999" y="109414"/>
                    <a:pt x="0" y="0"/>
                  </a:cubicBezTo>
                  <a:close/>
                </a:path>
                <a:path w="1213339" h="687161" stroke="0" extrusionOk="0">
                  <a:moveTo>
                    <a:pt x="0" y="0"/>
                  </a:moveTo>
                  <a:cubicBezTo>
                    <a:pt x="107255" y="-11027"/>
                    <a:pt x="256171" y="19875"/>
                    <a:pt x="368046" y="0"/>
                  </a:cubicBezTo>
                  <a:cubicBezTo>
                    <a:pt x="479921" y="-19875"/>
                    <a:pt x="688171" y="21369"/>
                    <a:pt x="772492" y="0"/>
                  </a:cubicBezTo>
                  <a:cubicBezTo>
                    <a:pt x="856813" y="-21369"/>
                    <a:pt x="1043533" y="26791"/>
                    <a:pt x="1213339" y="0"/>
                  </a:cubicBezTo>
                  <a:cubicBezTo>
                    <a:pt x="1242374" y="66997"/>
                    <a:pt x="1198591" y="256679"/>
                    <a:pt x="1213339" y="329837"/>
                  </a:cubicBezTo>
                  <a:cubicBezTo>
                    <a:pt x="1228087" y="402995"/>
                    <a:pt x="1198090" y="560035"/>
                    <a:pt x="1213339" y="687161"/>
                  </a:cubicBezTo>
                  <a:cubicBezTo>
                    <a:pt x="1066856" y="715606"/>
                    <a:pt x="1003459" y="675528"/>
                    <a:pt x="821026" y="687161"/>
                  </a:cubicBezTo>
                  <a:cubicBezTo>
                    <a:pt x="638593" y="698794"/>
                    <a:pt x="549498" y="661172"/>
                    <a:pt x="416580" y="687161"/>
                  </a:cubicBezTo>
                  <a:cubicBezTo>
                    <a:pt x="283662" y="713150"/>
                    <a:pt x="104524" y="645408"/>
                    <a:pt x="0" y="687161"/>
                  </a:cubicBezTo>
                  <a:cubicBezTo>
                    <a:pt x="-10109" y="606257"/>
                    <a:pt x="32035" y="503095"/>
                    <a:pt x="0" y="364195"/>
                  </a:cubicBezTo>
                  <a:cubicBezTo>
                    <a:pt x="-32035" y="225295"/>
                    <a:pt x="748" y="101659"/>
                    <a:pt x="0" y="0"/>
                  </a:cubicBezTo>
                  <a:close/>
                </a:path>
              </a:pathLst>
            </a:custGeom>
            <a:ln>
              <a:solidFill>
                <a:schemeClr val="tx1"/>
              </a:solidFill>
              <a:extLst>
                <a:ext uri="{C807C97D-BFC1-408E-A445-0C87EB9F89A2}">
                  <ask:lineSketchStyleProps xmlns:ask="http://schemas.microsoft.com/office/drawing/2018/sketchyshapes" sd="2657468369">
                    <a:prstGeom prst="rect">
                      <a:avLst/>
                    </a:prstGeom>
                    <ask:type>
                      <ask:lineSketchScribble/>
                    </ask:type>
                  </ask:lineSketchStyleProps>
                </a:ext>
              </a:extLst>
            </a:ln>
            <a:effectLst>
              <a:softEdge rad="112500"/>
            </a:effectLst>
          </p:spPr>
        </p:pic>
        <p:pic>
          <p:nvPicPr>
            <p:cNvPr id="20" name="Picture 19">
              <a:extLst>
                <a:ext uri="{FF2B5EF4-FFF2-40B4-BE49-F238E27FC236}">
                  <a16:creationId xmlns:a16="http://schemas.microsoft.com/office/drawing/2014/main" id="{D1785EC3-BACF-D370-D879-C8EDDD6F6CAA}"/>
                </a:ext>
              </a:extLst>
            </p:cNvPr>
            <p:cNvPicPr>
              <a:picLocks noChangeAspect="1"/>
            </p:cNvPicPr>
            <p:nvPr/>
          </p:nvPicPr>
          <p:blipFill rotWithShape="1">
            <a:blip r:embed="rId3"/>
            <a:srcRect l="8804" t="39588" r="61547" b="50844"/>
            <a:stretch/>
          </p:blipFill>
          <p:spPr>
            <a:xfrm>
              <a:off x="2277207" y="2633405"/>
              <a:ext cx="1213339" cy="690088"/>
            </a:xfrm>
            <a:custGeom>
              <a:avLst/>
              <a:gdLst>
                <a:gd name="connsiteX0" fmla="*/ 0 w 1213339"/>
                <a:gd name="connsiteY0" fmla="*/ 0 h 690088"/>
                <a:gd name="connsiteX1" fmla="*/ 380180 w 1213339"/>
                <a:gd name="connsiteY1" fmla="*/ 0 h 690088"/>
                <a:gd name="connsiteX2" fmla="*/ 796759 w 1213339"/>
                <a:gd name="connsiteY2" fmla="*/ 0 h 690088"/>
                <a:gd name="connsiteX3" fmla="*/ 1213339 w 1213339"/>
                <a:gd name="connsiteY3" fmla="*/ 0 h 690088"/>
                <a:gd name="connsiteX4" fmla="*/ 1213339 w 1213339"/>
                <a:gd name="connsiteY4" fmla="*/ 358846 h 690088"/>
                <a:gd name="connsiteX5" fmla="*/ 1213339 w 1213339"/>
                <a:gd name="connsiteY5" fmla="*/ 690088 h 690088"/>
                <a:gd name="connsiteX6" fmla="*/ 845293 w 1213339"/>
                <a:gd name="connsiteY6" fmla="*/ 690088 h 690088"/>
                <a:gd name="connsiteX7" fmla="*/ 416580 w 1213339"/>
                <a:gd name="connsiteY7" fmla="*/ 690088 h 690088"/>
                <a:gd name="connsiteX8" fmla="*/ 0 w 1213339"/>
                <a:gd name="connsiteY8" fmla="*/ 690088 h 690088"/>
                <a:gd name="connsiteX9" fmla="*/ 0 w 1213339"/>
                <a:gd name="connsiteY9" fmla="*/ 345044 h 690088"/>
                <a:gd name="connsiteX10" fmla="*/ 0 w 1213339"/>
                <a:gd name="connsiteY10" fmla="*/ 0 h 69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339" h="690088" fill="none" extrusionOk="0">
                  <a:moveTo>
                    <a:pt x="0" y="0"/>
                  </a:moveTo>
                  <a:cubicBezTo>
                    <a:pt x="118377" y="-10207"/>
                    <a:pt x="294028" y="43469"/>
                    <a:pt x="380180" y="0"/>
                  </a:cubicBezTo>
                  <a:cubicBezTo>
                    <a:pt x="466332" y="-43469"/>
                    <a:pt x="665119" y="46349"/>
                    <a:pt x="796759" y="0"/>
                  </a:cubicBezTo>
                  <a:cubicBezTo>
                    <a:pt x="928399" y="-46349"/>
                    <a:pt x="1126318" y="34353"/>
                    <a:pt x="1213339" y="0"/>
                  </a:cubicBezTo>
                  <a:cubicBezTo>
                    <a:pt x="1213724" y="116325"/>
                    <a:pt x="1204265" y="227094"/>
                    <a:pt x="1213339" y="358846"/>
                  </a:cubicBezTo>
                  <a:cubicBezTo>
                    <a:pt x="1222413" y="490598"/>
                    <a:pt x="1190888" y="538319"/>
                    <a:pt x="1213339" y="690088"/>
                  </a:cubicBezTo>
                  <a:cubicBezTo>
                    <a:pt x="1134675" y="732979"/>
                    <a:pt x="938831" y="683713"/>
                    <a:pt x="845293" y="690088"/>
                  </a:cubicBezTo>
                  <a:cubicBezTo>
                    <a:pt x="751755" y="696463"/>
                    <a:pt x="507403" y="660869"/>
                    <a:pt x="416580" y="690088"/>
                  </a:cubicBezTo>
                  <a:cubicBezTo>
                    <a:pt x="325757" y="719307"/>
                    <a:pt x="97601" y="640208"/>
                    <a:pt x="0" y="690088"/>
                  </a:cubicBezTo>
                  <a:cubicBezTo>
                    <a:pt x="-9470" y="591589"/>
                    <a:pt x="28300" y="466968"/>
                    <a:pt x="0" y="345044"/>
                  </a:cubicBezTo>
                  <a:cubicBezTo>
                    <a:pt x="-28300" y="223120"/>
                    <a:pt x="1719" y="152140"/>
                    <a:pt x="0" y="0"/>
                  </a:cubicBezTo>
                  <a:close/>
                </a:path>
                <a:path w="1213339" h="690088" stroke="0" extrusionOk="0">
                  <a:moveTo>
                    <a:pt x="0" y="0"/>
                  </a:moveTo>
                  <a:cubicBezTo>
                    <a:pt x="128306" y="-8913"/>
                    <a:pt x="271936" y="28072"/>
                    <a:pt x="368046" y="0"/>
                  </a:cubicBezTo>
                  <a:cubicBezTo>
                    <a:pt x="464156" y="-28072"/>
                    <a:pt x="652824" y="24103"/>
                    <a:pt x="748226" y="0"/>
                  </a:cubicBezTo>
                  <a:cubicBezTo>
                    <a:pt x="843628" y="-24103"/>
                    <a:pt x="1029946" y="21002"/>
                    <a:pt x="1213339" y="0"/>
                  </a:cubicBezTo>
                  <a:cubicBezTo>
                    <a:pt x="1251522" y="173397"/>
                    <a:pt x="1177153" y="199013"/>
                    <a:pt x="1213339" y="358846"/>
                  </a:cubicBezTo>
                  <a:cubicBezTo>
                    <a:pt x="1249525" y="518679"/>
                    <a:pt x="1191777" y="534176"/>
                    <a:pt x="1213339" y="690088"/>
                  </a:cubicBezTo>
                  <a:cubicBezTo>
                    <a:pt x="1130682" y="728573"/>
                    <a:pt x="1020526" y="649080"/>
                    <a:pt x="833159" y="690088"/>
                  </a:cubicBezTo>
                  <a:cubicBezTo>
                    <a:pt x="645792" y="731096"/>
                    <a:pt x="549836" y="656331"/>
                    <a:pt x="404446" y="690088"/>
                  </a:cubicBezTo>
                  <a:cubicBezTo>
                    <a:pt x="259056" y="723845"/>
                    <a:pt x="197050" y="670096"/>
                    <a:pt x="0" y="690088"/>
                  </a:cubicBezTo>
                  <a:cubicBezTo>
                    <a:pt x="-3571" y="618528"/>
                    <a:pt x="32239" y="456316"/>
                    <a:pt x="0" y="358846"/>
                  </a:cubicBezTo>
                  <a:cubicBezTo>
                    <a:pt x="-32239" y="261376"/>
                    <a:pt x="26140" y="94409"/>
                    <a:pt x="0" y="0"/>
                  </a:cubicBezTo>
                  <a:close/>
                </a:path>
              </a:pathLst>
            </a:custGeom>
            <a:ln>
              <a:solidFill>
                <a:schemeClr val="tx1"/>
              </a:solidFill>
              <a:extLst>
                <a:ext uri="{C807C97D-BFC1-408E-A445-0C87EB9F89A2}">
                  <ask:lineSketchStyleProps xmlns:ask="http://schemas.microsoft.com/office/drawing/2018/sketchyshapes" sd="2829611517">
                    <a:prstGeom prst="rect">
                      <a:avLst/>
                    </a:prstGeom>
                    <ask:type>
                      <ask:lineSketchScribble/>
                    </ask:type>
                  </ask:lineSketchStyleProps>
                </a:ext>
              </a:extLst>
            </a:ln>
            <a:effectLst>
              <a:softEdge rad="112500"/>
            </a:effectLst>
          </p:spPr>
        </p:pic>
        <p:pic>
          <p:nvPicPr>
            <p:cNvPr id="21" name="Picture 20">
              <a:extLst>
                <a:ext uri="{FF2B5EF4-FFF2-40B4-BE49-F238E27FC236}">
                  <a16:creationId xmlns:a16="http://schemas.microsoft.com/office/drawing/2014/main" id="{74FDC2DA-746D-1F3B-9F37-8FD39B59AF7F}"/>
                </a:ext>
              </a:extLst>
            </p:cNvPr>
            <p:cNvPicPr>
              <a:picLocks noChangeAspect="1"/>
            </p:cNvPicPr>
            <p:nvPr/>
          </p:nvPicPr>
          <p:blipFill rotWithShape="1">
            <a:blip r:embed="rId3"/>
            <a:srcRect l="9336" t="53136" r="62080" b="36587"/>
            <a:stretch/>
          </p:blipFill>
          <p:spPr>
            <a:xfrm>
              <a:off x="2277207" y="3543300"/>
              <a:ext cx="1213339" cy="694592"/>
            </a:xfrm>
            <a:custGeom>
              <a:avLst/>
              <a:gdLst>
                <a:gd name="connsiteX0" fmla="*/ 0 w 1213339"/>
                <a:gd name="connsiteY0" fmla="*/ 0 h 694592"/>
                <a:gd name="connsiteX1" fmla="*/ 404446 w 1213339"/>
                <a:gd name="connsiteY1" fmla="*/ 0 h 694592"/>
                <a:gd name="connsiteX2" fmla="*/ 821026 w 1213339"/>
                <a:gd name="connsiteY2" fmla="*/ 0 h 694592"/>
                <a:gd name="connsiteX3" fmla="*/ 1213339 w 1213339"/>
                <a:gd name="connsiteY3" fmla="*/ 0 h 694592"/>
                <a:gd name="connsiteX4" fmla="*/ 1213339 w 1213339"/>
                <a:gd name="connsiteY4" fmla="*/ 361188 h 694592"/>
                <a:gd name="connsiteX5" fmla="*/ 1213339 w 1213339"/>
                <a:gd name="connsiteY5" fmla="*/ 694592 h 694592"/>
                <a:gd name="connsiteX6" fmla="*/ 784626 w 1213339"/>
                <a:gd name="connsiteY6" fmla="*/ 694592 h 694592"/>
                <a:gd name="connsiteX7" fmla="*/ 416580 w 1213339"/>
                <a:gd name="connsiteY7" fmla="*/ 694592 h 694592"/>
                <a:gd name="connsiteX8" fmla="*/ 0 w 1213339"/>
                <a:gd name="connsiteY8" fmla="*/ 694592 h 694592"/>
                <a:gd name="connsiteX9" fmla="*/ 0 w 1213339"/>
                <a:gd name="connsiteY9" fmla="*/ 361188 h 694592"/>
                <a:gd name="connsiteX10" fmla="*/ 0 w 1213339"/>
                <a:gd name="connsiteY10" fmla="*/ 0 h 69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339" h="694592" fill="none" extrusionOk="0">
                  <a:moveTo>
                    <a:pt x="0" y="0"/>
                  </a:moveTo>
                  <a:cubicBezTo>
                    <a:pt x="128946" y="-10398"/>
                    <a:pt x="296813" y="18204"/>
                    <a:pt x="404446" y="0"/>
                  </a:cubicBezTo>
                  <a:cubicBezTo>
                    <a:pt x="512079" y="-18204"/>
                    <a:pt x="703977" y="48115"/>
                    <a:pt x="821026" y="0"/>
                  </a:cubicBezTo>
                  <a:cubicBezTo>
                    <a:pt x="938075" y="-48115"/>
                    <a:pt x="1091893" y="4473"/>
                    <a:pt x="1213339" y="0"/>
                  </a:cubicBezTo>
                  <a:cubicBezTo>
                    <a:pt x="1227634" y="164487"/>
                    <a:pt x="1203310" y="281369"/>
                    <a:pt x="1213339" y="361188"/>
                  </a:cubicBezTo>
                  <a:cubicBezTo>
                    <a:pt x="1223368" y="441007"/>
                    <a:pt x="1176862" y="586505"/>
                    <a:pt x="1213339" y="694592"/>
                  </a:cubicBezTo>
                  <a:cubicBezTo>
                    <a:pt x="1011992" y="725116"/>
                    <a:pt x="908456" y="666794"/>
                    <a:pt x="784626" y="694592"/>
                  </a:cubicBezTo>
                  <a:cubicBezTo>
                    <a:pt x="660796" y="722390"/>
                    <a:pt x="543721" y="654721"/>
                    <a:pt x="416580" y="694592"/>
                  </a:cubicBezTo>
                  <a:cubicBezTo>
                    <a:pt x="289439" y="734463"/>
                    <a:pt x="161429" y="663164"/>
                    <a:pt x="0" y="694592"/>
                  </a:cubicBezTo>
                  <a:cubicBezTo>
                    <a:pt x="-4223" y="620295"/>
                    <a:pt x="3857" y="499044"/>
                    <a:pt x="0" y="361188"/>
                  </a:cubicBezTo>
                  <a:cubicBezTo>
                    <a:pt x="-3857" y="223332"/>
                    <a:pt x="35086" y="165808"/>
                    <a:pt x="0" y="0"/>
                  </a:cubicBezTo>
                  <a:close/>
                </a:path>
                <a:path w="1213339" h="694592" stroke="0" extrusionOk="0">
                  <a:moveTo>
                    <a:pt x="0" y="0"/>
                  </a:moveTo>
                  <a:cubicBezTo>
                    <a:pt x="90601" y="-5937"/>
                    <a:pt x="189724" y="35153"/>
                    <a:pt x="368046" y="0"/>
                  </a:cubicBezTo>
                  <a:cubicBezTo>
                    <a:pt x="546368" y="-35153"/>
                    <a:pt x="583985" y="8390"/>
                    <a:pt x="772492" y="0"/>
                  </a:cubicBezTo>
                  <a:cubicBezTo>
                    <a:pt x="960999" y="-8390"/>
                    <a:pt x="1025269" y="42264"/>
                    <a:pt x="1213339" y="0"/>
                  </a:cubicBezTo>
                  <a:cubicBezTo>
                    <a:pt x="1223511" y="144974"/>
                    <a:pt x="1191762" y="261004"/>
                    <a:pt x="1213339" y="340350"/>
                  </a:cubicBezTo>
                  <a:cubicBezTo>
                    <a:pt x="1234916" y="419696"/>
                    <a:pt x="1205429" y="619221"/>
                    <a:pt x="1213339" y="694592"/>
                  </a:cubicBezTo>
                  <a:cubicBezTo>
                    <a:pt x="1024392" y="719223"/>
                    <a:pt x="936313" y="675411"/>
                    <a:pt x="833159" y="694592"/>
                  </a:cubicBezTo>
                  <a:cubicBezTo>
                    <a:pt x="730005" y="713773"/>
                    <a:pt x="564787" y="690693"/>
                    <a:pt x="404446" y="694592"/>
                  </a:cubicBezTo>
                  <a:cubicBezTo>
                    <a:pt x="244105" y="698491"/>
                    <a:pt x="86514" y="647658"/>
                    <a:pt x="0" y="694592"/>
                  </a:cubicBezTo>
                  <a:cubicBezTo>
                    <a:pt x="-4256" y="542904"/>
                    <a:pt x="6615" y="521589"/>
                    <a:pt x="0" y="361188"/>
                  </a:cubicBezTo>
                  <a:cubicBezTo>
                    <a:pt x="-6615" y="200787"/>
                    <a:pt x="34087" y="159041"/>
                    <a:pt x="0" y="0"/>
                  </a:cubicBezTo>
                  <a:close/>
                </a:path>
              </a:pathLst>
            </a:custGeom>
            <a:ln>
              <a:solidFill>
                <a:schemeClr val="tx1"/>
              </a:solidFill>
              <a:extLst>
                <a:ext uri="{C807C97D-BFC1-408E-A445-0C87EB9F89A2}">
                  <ask:lineSketchStyleProps xmlns:ask="http://schemas.microsoft.com/office/drawing/2018/sketchyshapes" sd="1643146189">
                    <a:prstGeom prst="rect">
                      <a:avLst/>
                    </a:prstGeom>
                    <ask:type>
                      <ask:lineSketchScribble/>
                    </ask:type>
                  </ask:lineSketchStyleProps>
                </a:ext>
              </a:extLst>
            </a:ln>
            <a:effectLst>
              <a:softEdge rad="112500"/>
            </a:effectLst>
          </p:spPr>
        </p:pic>
        <p:pic>
          <p:nvPicPr>
            <p:cNvPr id="22" name="Picture 21">
              <a:extLst>
                <a:ext uri="{FF2B5EF4-FFF2-40B4-BE49-F238E27FC236}">
                  <a16:creationId xmlns:a16="http://schemas.microsoft.com/office/drawing/2014/main" id="{A9C49B61-6DE3-E076-BF9F-9817B7C93FB5}"/>
                </a:ext>
              </a:extLst>
            </p:cNvPr>
            <p:cNvPicPr>
              <a:picLocks noChangeAspect="1"/>
            </p:cNvPicPr>
            <p:nvPr/>
          </p:nvPicPr>
          <p:blipFill rotWithShape="1">
            <a:blip r:embed="rId3"/>
            <a:srcRect l="9496" t="67978" r="62630" b="22218"/>
            <a:stretch/>
          </p:blipFill>
          <p:spPr>
            <a:xfrm>
              <a:off x="2277207" y="4475283"/>
              <a:ext cx="1213339" cy="695955"/>
            </a:xfrm>
            <a:custGeom>
              <a:avLst/>
              <a:gdLst>
                <a:gd name="connsiteX0" fmla="*/ 0 w 1213339"/>
                <a:gd name="connsiteY0" fmla="*/ 0 h 695955"/>
                <a:gd name="connsiteX1" fmla="*/ 428713 w 1213339"/>
                <a:gd name="connsiteY1" fmla="*/ 0 h 695955"/>
                <a:gd name="connsiteX2" fmla="*/ 821026 w 1213339"/>
                <a:gd name="connsiteY2" fmla="*/ 0 h 695955"/>
                <a:gd name="connsiteX3" fmla="*/ 1213339 w 1213339"/>
                <a:gd name="connsiteY3" fmla="*/ 0 h 695955"/>
                <a:gd name="connsiteX4" fmla="*/ 1213339 w 1213339"/>
                <a:gd name="connsiteY4" fmla="*/ 347978 h 695955"/>
                <a:gd name="connsiteX5" fmla="*/ 1213339 w 1213339"/>
                <a:gd name="connsiteY5" fmla="*/ 695955 h 695955"/>
                <a:gd name="connsiteX6" fmla="*/ 784626 w 1213339"/>
                <a:gd name="connsiteY6" fmla="*/ 695955 h 695955"/>
                <a:gd name="connsiteX7" fmla="*/ 380180 w 1213339"/>
                <a:gd name="connsiteY7" fmla="*/ 695955 h 695955"/>
                <a:gd name="connsiteX8" fmla="*/ 0 w 1213339"/>
                <a:gd name="connsiteY8" fmla="*/ 695955 h 695955"/>
                <a:gd name="connsiteX9" fmla="*/ 0 w 1213339"/>
                <a:gd name="connsiteY9" fmla="*/ 334058 h 695955"/>
                <a:gd name="connsiteX10" fmla="*/ 0 w 1213339"/>
                <a:gd name="connsiteY10" fmla="*/ 0 h 69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339" h="695955" fill="none" extrusionOk="0">
                  <a:moveTo>
                    <a:pt x="0" y="0"/>
                  </a:moveTo>
                  <a:cubicBezTo>
                    <a:pt x="214294" y="-32972"/>
                    <a:pt x="305623" y="46568"/>
                    <a:pt x="428713" y="0"/>
                  </a:cubicBezTo>
                  <a:cubicBezTo>
                    <a:pt x="551803" y="-46568"/>
                    <a:pt x="663694" y="34635"/>
                    <a:pt x="821026" y="0"/>
                  </a:cubicBezTo>
                  <a:cubicBezTo>
                    <a:pt x="978358" y="-34635"/>
                    <a:pt x="1127664" y="31260"/>
                    <a:pt x="1213339" y="0"/>
                  </a:cubicBezTo>
                  <a:cubicBezTo>
                    <a:pt x="1246746" y="150630"/>
                    <a:pt x="1197996" y="178412"/>
                    <a:pt x="1213339" y="347978"/>
                  </a:cubicBezTo>
                  <a:cubicBezTo>
                    <a:pt x="1228682" y="517544"/>
                    <a:pt x="1197387" y="604398"/>
                    <a:pt x="1213339" y="695955"/>
                  </a:cubicBezTo>
                  <a:cubicBezTo>
                    <a:pt x="1094924" y="738392"/>
                    <a:pt x="955911" y="669986"/>
                    <a:pt x="784626" y="695955"/>
                  </a:cubicBezTo>
                  <a:cubicBezTo>
                    <a:pt x="613341" y="721924"/>
                    <a:pt x="566049" y="669595"/>
                    <a:pt x="380180" y="695955"/>
                  </a:cubicBezTo>
                  <a:cubicBezTo>
                    <a:pt x="194311" y="722315"/>
                    <a:pt x="131374" y="664944"/>
                    <a:pt x="0" y="695955"/>
                  </a:cubicBezTo>
                  <a:cubicBezTo>
                    <a:pt x="-25961" y="569128"/>
                    <a:pt x="4829" y="415425"/>
                    <a:pt x="0" y="334058"/>
                  </a:cubicBezTo>
                  <a:cubicBezTo>
                    <a:pt x="-4829" y="252691"/>
                    <a:pt x="14879" y="102323"/>
                    <a:pt x="0" y="0"/>
                  </a:cubicBezTo>
                  <a:close/>
                </a:path>
                <a:path w="1213339" h="695955" stroke="0" extrusionOk="0">
                  <a:moveTo>
                    <a:pt x="0" y="0"/>
                  </a:moveTo>
                  <a:cubicBezTo>
                    <a:pt x="95921" y="-34310"/>
                    <a:pt x="232984" y="3986"/>
                    <a:pt x="404446" y="0"/>
                  </a:cubicBezTo>
                  <a:cubicBezTo>
                    <a:pt x="575908" y="-3986"/>
                    <a:pt x="704018" y="10599"/>
                    <a:pt x="833159" y="0"/>
                  </a:cubicBezTo>
                  <a:cubicBezTo>
                    <a:pt x="962300" y="-10599"/>
                    <a:pt x="1115569" y="42264"/>
                    <a:pt x="1213339" y="0"/>
                  </a:cubicBezTo>
                  <a:cubicBezTo>
                    <a:pt x="1220303" y="84472"/>
                    <a:pt x="1198386" y="192837"/>
                    <a:pt x="1213339" y="361897"/>
                  </a:cubicBezTo>
                  <a:cubicBezTo>
                    <a:pt x="1228292" y="530957"/>
                    <a:pt x="1199773" y="606333"/>
                    <a:pt x="1213339" y="695955"/>
                  </a:cubicBezTo>
                  <a:cubicBezTo>
                    <a:pt x="1107293" y="732994"/>
                    <a:pt x="996198" y="657562"/>
                    <a:pt x="796759" y="695955"/>
                  </a:cubicBezTo>
                  <a:cubicBezTo>
                    <a:pt x="597320" y="734348"/>
                    <a:pt x="495140" y="657919"/>
                    <a:pt x="404446" y="695955"/>
                  </a:cubicBezTo>
                  <a:cubicBezTo>
                    <a:pt x="313752" y="733991"/>
                    <a:pt x="135740" y="677173"/>
                    <a:pt x="0" y="695955"/>
                  </a:cubicBezTo>
                  <a:cubicBezTo>
                    <a:pt x="-6054" y="603966"/>
                    <a:pt x="10018" y="469325"/>
                    <a:pt x="0" y="361897"/>
                  </a:cubicBezTo>
                  <a:cubicBezTo>
                    <a:pt x="-10018" y="254469"/>
                    <a:pt x="36317" y="147219"/>
                    <a:pt x="0" y="0"/>
                  </a:cubicBezTo>
                  <a:close/>
                </a:path>
              </a:pathLst>
            </a:custGeom>
            <a:ln>
              <a:solidFill>
                <a:schemeClr val="tx1"/>
              </a:solidFill>
              <a:extLst>
                <a:ext uri="{C807C97D-BFC1-408E-A445-0C87EB9F89A2}">
                  <ask:lineSketchStyleProps xmlns:ask="http://schemas.microsoft.com/office/drawing/2018/sketchyshapes" sd="2406143092">
                    <a:prstGeom prst="rect">
                      <a:avLst/>
                    </a:prstGeom>
                    <ask:type>
                      <ask:lineSketchScribble/>
                    </ask:type>
                  </ask:lineSketchStyleProps>
                </a:ext>
              </a:extLst>
            </a:ln>
            <a:effectLst>
              <a:softEdge rad="112500"/>
            </a:effectLst>
          </p:spPr>
        </p:pic>
        <p:pic>
          <p:nvPicPr>
            <p:cNvPr id="23" name="Picture 22">
              <a:extLst>
                <a:ext uri="{FF2B5EF4-FFF2-40B4-BE49-F238E27FC236}">
                  <a16:creationId xmlns:a16="http://schemas.microsoft.com/office/drawing/2014/main" id="{B09340EE-635C-88F3-50F6-E722A7800A25}"/>
                </a:ext>
              </a:extLst>
            </p:cNvPr>
            <p:cNvPicPr>
              <a:picLocks noChangeAspect="1"/>
            </p:cNvPicPr>
            <p:nvPr/>
          </p:nvPicPr>
          <p:blipFill rotWithShape="1">
            <a:blip r:embed="rId3"/>
            <a:srcRect l="10088" t="81838" r="62748" b="8158"/>
            <a:stretch/>
          </p:blipFill>
          <p:spPr>
            <a:xfrm>
              <a:off x="2277207" y="5389684"/>
              <a:ext cx="1213339" cy="683624"/>
            </a:xfrm>
            <a:custGeom>
              <a:avLst/>
              <a:gdLst>
                <a:gd name="connsiteX0" fmla="*/ 0 w 1213339"/>
                <a:gd name="connsiteY0" fmla="*/ 0 h 683624"/>
                <a:gd name="connsiteX1" fmla="*/ 392313 w 1213339"/>
                <a:gd name="connsiteY1" fmla="*/ 0 h 683624"/>
                <a:gd name="connsiteX2" fmla="*/ 808893 w 1213339"/>
                <a:gd name="connsiteY2" fmla="*/ 0 h 683624"/>
                <a:gd name="connsiteX3" fmla="*/ 1213339 w 1213339"/>
                <a:gd name="connsiteY3" fmla="*/ 0 h 683624"/>
                <a:gd name="connsiteX4" fmla="*/ 1213339 w 1213339"/>
                <a:gd name="connsiteY4" fmla="*/ 328140 h 683624"/>
                <a:gd name="connsiteX5" fmla="*/ 1213339 w 1213339"/>
                <a:gd name="connsiteY5" fmla="*/ 683624 h 683624"/>
                <a:gd name="connsiteX6" fmla="*/ 845293 w 1213339"/>
                <a:gd name="connsiteY6" fmla="*/ 683624 h 683624"/>
                <a:gd name="connsiteX7" fmla="*/ 440847 w 1213339"/>
                <a:gd name="connsiteY7" fmla="*/ 683624 h 683624"/>
                <a:gd name="connsiteX8" fmla="*/ 0 w 1213339"/>
                <a:gd name="connsiteY8" fmla="*/ 683624 h 683624"/>
                <a:gd name="connsiteX9" fmla="*/ 0 w 1213339"/>
                <a:gd name="connsiteY9" fmla="*/ 348648 h 683624"/>
                <a:gd name="connsiteX10" fmla="*/ 0 w 1213339"/>
                <a:gd name="connsiteY10" fmla="*/ 0 h 68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339" h="683624" fill="none" extrusionOk="0">
                  <a:moveTo>
                    <a:pt x="0" y="0"/>
                  </a:moveTo>
                  <a:cubicBezTo>
                    <a:pt x="80686" y="-38271"/>
                    <a:pt x="220253" y="9613"/>
                    <a:pt x="392313" y="0"/>
                  </a:cubicBezTo>
                  <a:cubicBezTo>
                    <a:pt x="564373" y="-9613"/>
                    <a:pt x="640348" y="32418"/>
                    <a:pt x="808893" y="0"/>
                  </a:cubicBezTo>
                  <a:cubicBezTo>
                    <a:pt x="977438" y="-32418"/>
                    <a:pt x="1097472" y="34858"/>
                    <a:pt x="1213339" y="0"/>
                  </a:cubicBezTo>
                  <a:cubicBezTo>
                    <a:pt x="1225277" y="162915"/>
                    <a:pt x="1177679" y="182265"/>
                    <a:pt x="1213339" y="328140"/>
                  </a:cubicBezTo>
                  <a:cubicBezTo>
                    <a:pt x="1248999" y="474015"/>
                    <a:pt x="1172674" y="546966"/>
                    <a:pt x="1213339" y="683624"/>
                  </a:cubicBezTo>
                  <a:cubicBezTo>
                    <a:pt x="1074615" y="692870"/>
                    <a:pt x="992930" y="677249"/>
                    <a:pt x="845293" y="683624"/>
                  </a:cubicBezTo>
                  <a:cubicBezTo>
                    <a:pt x="697656" y="689999"/>
                    <a:pt x="556406" y="674492"/>
                    <a:pt x="440847" y="683624"/>
                  </a:cubicBezTo>
                  <a:cubicBezTo>
                    <a:pt x="325288" y="692756"/>
                    <a:pt x="128045" y="676068"/>
                    <a:pt x="0" y="683624"/>
                  </a:cubicBezTo>
                  <a:cubicBezTo>
                    <a:pt x="-6952" y="595046"/>
                    <a:pt x="13199" y="512557"/>
                    <a:pt x="0" y="348648"/>
                  </a:cubicBezTo>
                  <a:cubicBezTo>
                    <a:pt x="-13199" y="184739"/>
                    <a:pt x="11004" y="148452"/>
                    <a:pt x="0" y="0"/>
                  </a:cubicBezTo>
                  <a:close/>
                </a:path>
                <a:path w="1213339" h="683624" stroke="0" extrusionOk="0">
                  <a:moveTo>
                    <a:pt x="0" y="0"/>
                  </a:moveTo>
                  <a:cubicBezTo>
                    <a:pt x="170286" y="-7606"/>
                    <a:pt x="252833" y="4461"/>
                    <a:pt x="380180" y="0"/>
                  </a:cubicBezTo>
                  <a:cubicBezTo>
                    <a:pt x="507527" y="-4461"/>
                    <a:pt x="709219" y="14714"/>
                    <a:pt x="808893" y="0"/>
                  </a:cubicBezTo>
                  <a:cubicBezTo>
                    <a:pt x="908567" y="-14714"/>
                    <a:pt x="1048603" y="43697"/>
                    <a:pt x="1213339" y="0"/>
                  </a:cubicBezTo>
                  <a:cubicBezTo>
                    <a:pt x="1232207" y="100962"/>
                    <a:pt x="1199548" y="242818"/>
                    <a:pt x="1213339" y="348648"/>
                  </a:cubicBezTo>
                  <a:cubicBezTo>
                    <a:pt x="1227130" y="454478"/>
                    <a:pt x="1181751" y="539604"/>
                    <a:pt x="1213339" y="683624"/>
                  </a:cubicBezTo>
                  <a:cubicBezTo>
                    <a:pt x="1052551" y="694277"/>
                    <a:pt x="904018" y="637663"/>
                    <a:pt x="796759" y="683624"/>
                  </a:cubicBezTo>
                  <a:cubicBezTo>
                    <a:pt x="689500" y="729585"/>
                    <a:pt x="469638" y="673922"/>
                    <a:pt x="380180" y="683624"/>
                  </a:cubicBezTo>
                  <a:cubicBezTo>
                    <a:pt x="290722" y="693326"/>
                    <a:pt x="130580" y="658828"/>
                    <a:pt x="0" y="683624"/>
                  </a:cubicBezTo>
                  <a:cubicBezTo>
                    <a:pt x="-33698" y="534774"/>
                    <a:pt x="29230" y="463962"/>
                    <a:pt x="0" y="328140"/>
                  </a:cubicBezTo>
                  <a:cubicBezTo>
                    <a:pt x="-29230" y="192318"/>
                    <a:pt x="28651" y="154339"/>
                    <a:pt x="0" y="0"/>
                  </a:cubicBezTo>
                  <a:close/>
                </a:path>
              </a:pathLst>
            </a:custGeom>
            <a:ln>
              <a:solidFill>
                <a:schemeClr val="tx1"/>
              </a:solidFill>
              <a:extLst>
                <a:ext uri="{C807C97D-BFC1-408E-A445-0C87EB9F89A2}">
                  <ask:lineSketchStyleProps xmlns:ask="http://schemas.microsoft.com/office/drawing/2018/sketchyshapes" sd="3070238933">
                    <a:prstGeom prst="rect">
                      <a:avLst/>
                    </a:prstGeom>
                    <ask:type>
                      <ask:lineSketchScribble/>
                    </ask:type>
                  </ask:lineSketchStyleProps>
                </a:ext>
              </a:extLst>
            </a:ln>
            <a:effectLst>
              <a:softEdge rad="112500"/>
            </a:effectLst>
          </p:spPr>
        </p:pic>
      </p:grpSp>
    </p:spTree>
    <p:extLst>
      <p:ext uri="{BB962C8B-B14F-4D97-AF65-F5344CB8AC3E}">
        <p14:creationId xmlns:p14="http://schemas.microsoft.com/office/powerpoint/2010/main" val="82463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110"/>
            <a:ext cx="12192000" cy="640080"/>
          </a:xfrm>
          <a:solidFill>
            <a:srgbClr val="00B050"/>
          </a:solidFill>
        </p:spPr>
        <p:txBody>
          <a:bodyPr/>
          <a:lstStyle/>
          <a:p>
            <a:pPr algn="l"/>
            <a:r>
              <a:rPr lang="en-US" b="1" i="0" dirty="0">
                <a:effectLst/>
              </a:rPr>
              <a:t>Sprint Backlog Example</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5" name="Picture 4">
            <a:extLst>
              <a:ext uri="{FF2B5EF4-FFF2-40B4-BE49-F238E27FC236}">
                <a16:creationId xmlns:a16="http://schemas.microsoft.com/office/drawing/2014/main" id="{990D2308-7642-6980-F7E2-AA95AFA9CCDD}"/>
              </a:ext>
            </a:extLst>
          </p:cNvPr>
          <p:cNvPicPr>
            <a:picLocks noChangeAspect="1"/>
          </p:cNvPicPr>
          <p:nvPr/>
        </p:nvPicPr>
        <p:blipFill>
          <a:blip r:embed="rId3"/>
          <a:stretch>
            <a:fillRect/>
          </a:stretch>
        </p:blipFill>
        <p:spPr>
          <a:xfrm>
            <a:off x="1474469" y="634970"/>
            <a:ext cx="10717531" cy="6165880"/>
          </a:xfrm>
          <a:prstGeom prst="rect">
            <a:avLst/>
          </a:prstGeom>
        </p:spPr>
      </p:pic>
    </p:spTree>
    <p:extLst>
      <p:ext uri="{BB962C8B-B14F-4D97-AF65-F5344CB8AC3E}">
        <p14:creationId xmlns:p14="http://schemas.microsoft.com/office/powerpoint/2010/main" val="61522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110"/>
            <a:ext cx="12192000" cy="640080"/>
          </a:xfrm>
          <a:solidFill>
            <a:srgbClr val="00B050"/>
          </a:solidFill>
        </p:spPr>
        <p:txBody>
          <a:bodyPr/>
          <a:lstStyle/>
          <a:p>
            <a:pPr algn="l"/>
            <a:r>
              <a:rPr lang="en-US" b="1" i="0" dirty="0">
                <a:effectLst/>
              </a:rPr>
              <a:t>Sprint Backlog Vs Product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2" name="Picture 1">
            <a:extLst>
              <a:ext uri="{FF2B5EF4-FFF2-40B4-BE49-F238E27FC236}">
                <a16:creationId xmlns:a16="http://schemas.microsoft.com/office/drawing/2014/main" id="{932B4226-ABB3-5FC2-3182-172280E50534}"/>
              </a:ext>
            </a:extLst>
          </p:cNvPr>
          <p:cNvPicPr>
            <a:picLocks noChangeAspect="1"/>
          </p:cNvPicPr>
          <p:nvPr/>
        </p:nvPicPr>
        <p:blipFill rotWithShape="1">
          <a:blip r:embed="rId3"/>
          <a:srcRect t="5908" b="12425"/>
          <a:stretch/>
        </p:blipFill>
        <p:spPr>
          <a:xfrm>
            <a:off x="2573801" y="925830"/>
            <a:ext cx="7913077" cy="5600700"/>
          </a:xfrm>
          <a:prstGeom prst="rect">
            <a:avLst/>
          </a:prstGeom>
        </p:spPr>
      </p:pic>
    </p:spTree>
    <p:extLst>
      <p:ext uri="{BB962C8B-B14F-4D97-AF65-F5344CB8AC3E}">
        <p14:creationId xmlns:p14="http://schemas.microsoft.com/office/powerpoint/2010/main" val="120098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5110"/>
            <a:ext cx="12192000" cy="640080"/>
          </a:xfrm>
          <a:solidFill>
            <a:srgbClr val="00B050"/>
          </a:solidFill>
        </p:spPr>
        <p:txBody>
          <a:bodyPr/>
          <a:lstStyle/>
          <a:p>
            <a:pPr algn="l"/>
            <a:r>
              <a:rPr lang="en-US" b="1" i="0" dirty="0">
                <a:effectLst/>
              </a:rPr>
              <a:t>Sprint Backlog Vs Product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1026" name="Picture 2" descr="Product Backlog vs Sprint Backlog – a table containing the main differences between these two terms.">
            <a:extLst>
              <a:ext uri="{FF2B5EF4-FFF2-40B4-BE49-F238E27FC236}">
                <a16:creationId xmlns:a16="http://schemas.microsoft.com/office/drawing/2014/main" id="{D9767C8F-8AA8-8197-5F27-57E991242B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9543" t="24359" r="9543" b="17822"/>
          <a:stretch/>
        </p:blipFill>
        <p:spPr bwMode="auto">
          <a:xfrm>
            <a:off x="1420690" y="1446334"/>
            <a:ext cx="9864969" cy="39653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5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FFFEE8"/>
        </a:solidFill>
        <a:effectLst/>
      </p:bgPr>
    </p:bg>
    <p:spTree>
      <p:nvGrpSpPr>
        <p:cNvPr id="1" name=""/>
        <p:cNvGrpSpPr/>
        <p:nvPr/>
      </p:nvGrpSpPr>
      <p:grpSpPr>
        <a:xfrm>
          <a:off x="0" y="0"/>
          <a:ext cx="0" cy="0"/>
          <a:chOff x="0" y="0"/>
          <a:chExt cx="0" cy="0"/>
        </a:xfrm>
      </p:grpSpPr>
      <p:pic>
        <p:nvPicPr>
          <p:cNvPr id="2052" name="Picture 4" descr="Product Backlog Vs Sprint Backlog PowerPoint Template">
            <a:extLst>
              <a:ext uri="{FF2B5EF4-FFF2-40B4-BE49-F238E27FC236}">
                <a16:creationId xmlns:a16="http://schemas.microsoft.com/office/drawing/2014/main" id="{8CB50882-1A24-B888-C7DF-316704EBD47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5507" t="19511" r="5507" b="5139"/>
          <a:stretch/>
        </p:blipFill>
        <p:spPr bwMode="auto">
          <a:xfrm>
            <a:off x="545896" y="916790"/>
            <a:ext cx="10848975" cy="5167473"/>
          </a:xfrm>
          <a:custGeom>
            <a:avLst/>
            <a:gdLst>
              <a:gd name="connsiteX0" fmla="*/ 0 w 10848975"/>
              <a:gd name="connsiteY0" fmla="*/ 0 h 5167473"/>
              <a:gd name="connsiteX1" fmla="*/ 354019 w 10848975"/>
              <a:gd name="connsiteY1" fmla="*/ 0 h 5167473"/>
              <a:gd name="connsiteX2" fmla="*/ 599549 w 10848975"/>
              <a:gd name="connsiteY2" fmla="*/ 0 h 5167473"/>
              <a:gd name="connsiteX3" fmla="*/ 953568 w 10848975"/>
              <a:gd name="connsiteY3" fmla="*/ 0 h 5167473"/>
              <a:gd name="connsiteX4" fmla="*/ 1307587 w 10848975"/>
              <a:gd name="connsiteY4" fmla="*/ 0 h 5167473"/>
              <a:gd name="connsiteX5" fmla="*/ 1987075 w 10848975"/>
              <a:gd name="connsiteY5" fmla="*/ 0 h 5167473"/>
              <a:gd name="connsiteX6" fmla="*/ 2341095 w 10848975"/>
              <a:gd name="connsiteY6" fmla="*/ 0 h 5167473"/>
              <a:gd name="connsiteX7" fmla="*/ 2912093 w 10848975"/>
              <a:gd name="connsiteY7" fmla="*/ 0 h 5167473"/>
              <a:gd name="connsiteX8" fmla="*/ 3700071 w 10848975"/>
              <a:gd name="connsiteY8" fmla="*/ 0 h 5167473"/>
              <a:gd name="connsiteX9" fmla="*/ 4271070 w 10848975"/>
              <a:gd name="connsiteY9" fmla="*/ 0 h 5167473"/>
              <a:gd name="connsiteX10" fmla="*/ 4516600 w 10848975"/>
              <a:gd name="connsiteY10" fmla="*/ 0 h 5167473"/>
              <a:gd name="connsiteX11" fmla="*/ 4870619 w 10848975"/>
              <a:gd name="connsiteY11" fmla="*/ 0 h 5167473"/>
              <a:gd name="connsiteX12" fmla="*/ 5333128 w 10848975"/>
              <a:gd name="connsiteY12" fmla="*/ 0 h 5167473"/>
              <a:gd name="connsiteX13" fmla="*/ 6012616 w 10848975"/>
              <a:gd name="connsiteY13" fmla="*/ 0 h 5167473"/>
              <a:gd name="connsiteX14" fmla="*/ 6800594 w 10848975"/>
              <a:gd name="connsiteY14" fmla="*/ 0 h 5167473"/>
              <a:gd name="connsiteX15" fmla="*/ 7588573 w 10848975"/>
              <a:gd name="connsiteY15" fmla="*/ 0 h 5167473"/>
              <a:gd name="connsiteX16" fmla="*/ 8268061 w 10848975"/>
              <a:gd name="connsiteY16" fmla="*/ 0 h 5167473"/>
              <a:gd name="connsiteX17" fmla="*/ 8730570 w 10848975"/>
              <a:gd name="connsiteY17" fmla="*/ 0 h 5167473"/>
              <a:gd name="connsiteX18" fmla="*/ 8976099 w 10848975"/>
              <a:gd name="connsiteY18" fmla="*/ 0 h 5167473"/>
              <a:gd name="connsiteX19" fmla="*/ 9764077 w 10848975"/>
              <a:gd name="connsiteY19" fmla="*/ 0 h 5167473"/>
              <a:gd name="connsiteX20" fmla="*/ 10848975 w 10848975"/>
              <a:gd name="connsiteY20" fmla="*/ 0 h 5167473"/>
              <a:gd name="connsiteX21" fmla="*/ 10848975 w 10848975"/>
              <a:gd name="connsiteY21" fmla="*/ 470814 h 5167473"/>
              <a:gd name="connsiteX22" fmla="*/ 10848975 w 10848975"/>
              <a:gd name="connsiteY22" fmla="*/ 1148327 h 5167473"/>
              <a:gd name="connsiteX23" fmla="*/ 10848975 w 10848975"/>
              <a:gd name="connsiteY23" fmla="*/ 1825840 h 5167473"/>
              <a:gd name="connsiteX24" fmla="*/ 10848975 w 10848975"/>
              <a:gd name="connsiteY24" fmla="*/ 2296655 h 5167473"/>
              <a:gd name="connsiteX25" fmla="*/ 10848975 w 10848975"/>
              <a:gd name="connsiteY25" fmla="*/ 2870818 h 5167473"/>
              <a:gd name="connsiteX26" fmla="*/ 10848975 w 10848975"/>
              <a:gd name="connsiteY26" fmla="*/ 3289958 h 5167473"/>
              <a:gd name="connsiteX27" fmla="*/ 10848975 w 10848975"/>
              <a:gd name="connsiteY27" fmla="*/ 3760772 h 5167473"/>
              <a:gd name="connsiteX28" fmla="*/ 10848975 w 10848975"/>
              <a:gd name="connsiteY28" fmla="*/ 4386610 h 5167473"/>
              <a:gd name="connsiteX29" fmla="*/ 10848975 w 10848975"/>
              <a:gd name="connsiteY29" fmla="*/ 5167473 h 5167473"/>
              <a:gd name="connsiteX30" fmla="*/ 10277976 w 10848975"/>
              <a:gd name="connsiteY30" fmla="*/ 5167473 h 5167473"/>
              <a:gd name="connsiteX31" fmla="*/ 9923957 w 10848975"/>
              <a:gd name="connsiteY31" fmla="*/ 5167473 h 5167473"/>
              <a:gd name="connsiteX32" fmla="*/ 9569938 w 10848975"/>
              <a:gd name="connsiteY32" fmla="*/ 5167473 h 5167473"/>
              <a:gd name="connsiteX33" fmla="*/ 8998939 w 10848975"/>
              <a:gd name="connsiteY33" fmla="*/ 5167473 h 5167473"/>
              <a:gd name="connsiteX34" fmla="*/ 8644920 w 10848975"/>
              <a:gd name="connsiteY34" fmla="*/ 5167473 h 5167473"/>
              <a:gd name="connsiteX35" fmla="*/ 8182411 w 10848975"/>
              <a:gd name="connsiteY35" fmla="*/ 5167473 h 5167473"/>
              <a:gd name="connsiteX36" fmla="*/ 7611412 w 10848975"/>
              <a:gd name="connsiteY36" fmla="*/ 5167473 h 5167473"/>
              <a:gd name="connsiteX37" fmla="*/ 6931924 w 10848975"/>
              <a:gd name="connsiteY37" fmla="*/ 5167473 h 5167473"/>
              <a:gd name="connsiteX38" fmla="*/ 6360925 w 10848975"/>
              <a:gd name="connsiteY38" fmla="*/ 5167473 h 5167473"/>
              <a:gd name="connsiteX39" fmla="*/ 5572947 w 10848975"/>
              <a:gd name="connsiteY39" fmla="*/ 5167473 h 5167473"/>
              <a:gd name="connsiteX40" fmla="*/ 4893459 w 10848975"/>
              <a:gd name="connsiteY40" fmla="*/ 5167473 h 5167473"/>
              <a:gd name="connsiteX41" fmla="*/ 4213970 w 10848975"/>
              <a:gd name="connsiteY41" fmla="*/ 5167473 h 5167473"/>
              <a:gd name="connsiteX42" fmla="*/ 3642972 w 10848975"/>
              <a:gd name="connsiteY42" fmla="*/ 5167473 h 5167473"/>
              <a:gd name="connsiteX43" fmla="*/ 3180463 w 10848975"/>
              <a:gd name="connsiteY43" fmla="*/ 5167473 h 5167473"/>
              <a:gd name="connsiteX44" fmla="*/ 2934933 w 10848975"/>
              <a:gd name="connsiteY44" fmla="*/ 5167473 h 5167473"/>
              <a:gd name="connsiteX45" fmla="*/ 2255445 w 10848975"/>
              <a:gd name="connsiteY45" fmla="*/ 5167473 h 5167473"/>
              <a:gd name="connsiteX46" fmla="*/ 1901426 w 10848975"/>
              <a:gd name="connsiteY46" fmla="*/ 5167473 h 5167473"/>
              <a:gd name="connsiteX47" fmla="*/ 1547406 w 10848975"/>
              <a:gd name="connsiteY47" fmla="*/ 5167473 h 5167473"/>
              <a:gd name="connsiteX48" fmla="*/ 759428 w 10848975"/>
              <a:gd name="connsiteY48" fmla="*/ 5167473 h 5167473"/>
              <a:gd name="connsiteX49" fmla="*/ 0 w 10848975"/>
              <a:gd name="connsiteY49" fmla="*/ 5167473 h 5167473"/>
              <a:gd name="connsiteX50" fmla="*/ 0 w 10848975"/>
              <a:gd name="connsiteY50" fmla="*/ 4644984 h 5167473"/>
              <a:gd name="connsiteX51" fmla="*/ 0 w 10848975"/>
              <a:gd name="connsiteY51" fmla="*/ 4174170 h 5167473"/>
              <a:gd name="connsiteX52" fmla="*/ 0 w 10848975"/>
              <a:gd name="connsiteY52" fmla="*/ 3600006 h 5167473"/>
              <a:gd name="connsiteX53" fmla="*/ 0 w 10848975"/>
              <a:gd name="connsiteY53" fmla="*/ 2974168 h 5167473"/>
              <a:gd name="connsiteX54" fmla="*/ 0 w 10848975"/>
              <a:gd name="connsiteY54" fmla="*/ 2555028 h 5167473"/>
              <a:gd name="connsiteX55" fmla="*/ 0 w 10848975"/>
              <a:gd name="connsiteY55" fmla="*/ 1980865 h 5167473"/>
              <a:gd name="connsiteX56" fmla="*/ 0 w 10848975"/>
              <a:gd name="connsiteY56" fmla="*/ 1406701 h 5167473"/>
              <a:gd name="connsiteX57" fmla="*/ 0 w 10848975"/>
              <a:gd name="connsiteY57" fmla="*/ 884212 h 5167473"/>
              <a:gd name="connsiteX58" fmla="*/ 0 w 10848975"/>
              <a:gd name="connsiteY58" fmla="*/ 0 h 516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848975" h="5167473" extrusionOk="0">
                <a:moveTo>
                  <a:pt x="0" y="0"/>
                </a:moveTo>
                <a:cubicBezTo>
                  <a:pt x="108516" y="-27777"/>
                  <a:pt x="252323" y="40415"/>
                  <a:pt x="354019" y="0"/>
                </a:cubicBezTo>
                <a:cubicBezTo>
                  <a:pt x="455715" y="-40415"/>
                  <a:pt x="536394" y="21292"/>
                  <a:pt x="599549" y="0"/>
                </a:cubicBezTo>
                <a:cubicBezTo>
                  <a:pt x="662704" y="-21292"/>
                  <a:pt x="787735" y="27514"/>
                  <a:pt x="953568" y="0"/>
                </a:cubicBezTo>
                <a:cubicBezTo>
                  <a:pt x="1119401" y="-27514"/>
                  <a:pt x="1171661" y="34285"/>
                  <a:pt x="1307587" y="0"/>
                </a:cubicBezTo>
                <a:cubicBezTo>
                  <a:pt x="1443513" y="-34285"/>
                  <a:pt x="1779078" y="3942"/>
                  <a:pt x="1987075" y="0"/>
                </a:cubicBezTo>
                <a:cubicBezTo>
                  <a:pt x="2195072" y="-3942"/>
                  <a:pt x="2260095" y="28463"/>
                  <a:pt x="2341095" y="0"/>
                </a:cubicBezTo>
                <a:cubicBezTo>
                  <a:pt x="2422095" y="-28463"/>
                  <a:pt x="2737779" y="62316"/>
                  <a:pt x="2912093" y="0"/>
                </a:cubicBezTo>
                <a:cubicBezTo>
                  <a:pt x="3086407" y="-62316"/>
                  <a:pt x="3314513" y="70637"/>
                  <a:pt x="3700071" y="0"/>
                </a:cubicBezTo>
                <a:cubicBezTo>
                  <a:pt x="4085629" y="-70637"/>
                  <a:pt x="4076399" y="58589"/>
                  <a:pt x="4271070" y="0"/>
                </a:cubicBezTo>
                <a:cubicBezTo>
                  <a:pt x="4465741" y="-58589"/>
                  <a:pt x="4395255" y="12376"/>
                  <a:pt x="4516600" y="0"/>
                </a:cubicBezTo>
                <a:cubicBezTo>
                  <a:pt x="4637945" y="-12376"/>
                  <a:pt x="4733054" y="31059"/>
                  <a:pt x="4870619" y="0"/>
                </a:cubicBezTo>
                <a:cubicBezTo>
                  <a:pt x="5008184" y="-31059"/>
                  <a:pt x="5198179" y="22130"/>
                  <a:pt x="5333128" y="0"/>
                </a:cubicBezTo>
                <a:cubicBezTo>
                  <a:pt x="5468077" y="-22130"/>
                  <a:pt x="5829670" y="56840"/>
                  <a:pt x="6012616" y="0"/>
                </a:cubicBezTo>
                <a:cubicBezTo>
                  <a:pt x="6195562" y="-56840"/>
                  <a:pt x="6488127" y="86717"/>
                  <a:pt x="6800594" y="0"/>
                </a:cubicBezTo>
                <a:cubicBezTo>
                  <a:pt x="7113061" y="-86717"/>
                  <a:pt x="7269044" y="58780"/>
                  <a:pt x="7588573" y="0"/>
                </a:cubicBezTo>
                <a:cubicBezTo>
                  <a:pt x="7908102" y="-58780"/>
                  <a:pt x="7963430" y="25024"/>
                  <a:pt x="8268061" y="0"/>
                </a:cubicBezTo>
                <a:cubicBezTo>
                  <a:pt x="8572692" y="-25024"/>
                  <a:pt x="8502559" y="830"/>
                  <a:pt x="8730570" y="0"/>
                </a:cubicBezTo>
                <a:cubicBezTo>
                  <a:pt x="8958581" y="-830"/>
                  <a:pt x="8866220" y="12325"/>
                  <a:pt x="8976099" y="0"/>
                </a:cubicBezTo>
                <a:cubicBezTo>
                  <a:pt x="9085978" y="-12325"/>
                  <a:pt x="9602706" y="90514"/>
                  <a:pt x="9764077" y="0"/>
                </a:cubicBezTo>
                <a:cubicBezTo>
                  <a:pt x="9925448" y="-90514"/>
                  <a:pt x="10418808" y="68482"/>
                  <a:pt x="10848975" y="0"/>
                </a:cubicBezTo>
                <a:cubicBezTo>
                  <a:pt x="10858493" y="109447"/>
                  <a:pt x="10839068" y="240485"/>
                  <a:pt x="10848975" y="470814"/>
                </a:cubicBezTo>
                <a:cubicBezTo>
                  <a:pt x="10858882" y="701143"/>
                  <a:pt x="10841129" y="864151"/>
                  <a:pt x="10848975" y="1148327"/>
                </a:cubicBezTo>
                <a:cubicBezTo>
                  <a:pt x="10856821" y="1432503"/>
                  <a:pt x="10795263" y="1561547"/>
                  <a:pt x="10848975" y="1825840"/>
                </a:cubicBezTo>
                <a:cubicBezTo>
                  <a:pt x="10902687" y="2090133"/>
                  <a:pt x="10818816" y="2192913"/>
                  <a:pt x="10848975" y="2296655"/>
                </a:cubicBezTo>
                <a:cubicBezTo>
                  <a:pt x="10879134" y="2400397"/>
                  <a:pt x="10799566" y="2685137"/>
                  <a:pt x="10848975" y="2870818"/>
                </a:cubicBezTo>
                <a:cubicBezTo>
                  <a:pt x="10898384" y="3056499"/>
                  <a:pt x="10846839" y="3127676"/>
                  <a:pt x="10848975" y="3289958"/>
                </a:cubicBezTo>
                <a:cubicBezTo>
                  <a:pt x="10851111" y="3452240"/>
                  <a:pt x="10809188" y="3617742"/>
                  <a:pt x="10848975" y="3760772"/>
                </a:cubicBezTo>
                <a:cubicBezTo>
                  <a:pt x="10888762" y="3903802"/>
                  <a:pt x="10824912" y="4188512"/>
                  <a:pt x="10848975" y="4386610"/>
                </a:cubicBezTo>
                <a:cubicBezTo>
                  <a:pt x="10873038" y="4584708"/>
                  <a:pt x="10762276" y="4963356"/>
                  <a:pt x="10848975" y="5167473"/>
                </a:cubicBezTo>
                <a:cubicBezTo>
                  <a:pt x="10632882" y="5206938"/>
                  <a:pt x="10546205" y="5107632"/>
                  <a:pt x="10277976" y="5167473"/>
                </a:cubicBezTo>
                <a:cubicBezTo>
                  <a:pt x="10009747" y="5227314"/>
                  <a:pt x="10007316" y="5138481"/>
                  <a:pt x="9923957" y="5167473"/>
                </a:cubicBezTo>
                <a:cubicBezTo>
                  <a:pt x="9840598" y="5196465"/>
                  <a:pt x="9729034" y="5137987"/>
                  <a:pt x="9569938" y="5167473"/>
                </a:cubicBezTo>
                <a:cubicBezTo>
                  <a:pt x="9410842" y="5196959"/>
                  <a:pt x="9151937" y="5138806"/>
                  <a:pt x="8998939" y="5167473"/>
                </a:cubicBezTo>
                <a:cubicBezTo>
                  <a:pt x="8845941" y="5196140"/>
                  <a:pt x="8808484" y="5154337"/>
                  <a:pt x="8644920" y="5167473"/>
                </a:cubicBezTo>
                <a:cubicBezTo>
                  <a:pt x="8481356" y="5180609"/>
                  <a:pt x="8353210" y="5113835"/>
                  <a:pt x="8182411" y="5167473"/>
                </a:cubicBezTo>
                <a:cubicBezTo>
                  <a:pt x="8011612" y="5221111"/>
                  <a:pt x="7822882" y="5128989"/>
                  <a:pt x="7611412" y="5167473"/>
                </a:cubicBezTo>
                <a:cubicBezTo>
                  <a:pt x="7399942" y="5205957"/>
                  <a:pt x="7207490" y="5121979"/>
                  <a:pt x="6931924" y="5167473"/>
                </a:cubicBezTo>
                <a:cubicBezTo>
                  <a:pt x="6656358" y="5212967"/>
                  <a:pt x="6606014" y="5158981"/>
                  <a:pt x="6360925" y="5167473"/>
                </a:cubicBezTo>
                <a:cubicBezTo>
                  <a:pt x="6115836" y="5175965"/>
                  <a:pt x="5911585" y="5134657"/>
                  <a:pt x="5572947" y="5167473"/>
                </a:cubicBezTo>
                <a:cubicBezTo>
                  <a:pt x="5234309" y="5200289"/>
                  <a:pt x="5212611" y="5104433"/>
                  <a:pt x="4893459" y="5167473"/>
                </a:cubicBezTo>
                <a:cubicBezTo>
                  <a:pt x="4574307" y="5230513"/>
                  <a:pt x="4414495" y="5117063"/>
                  <a:pt x="4213970" y="5167473"/>
                </a:cubicBezTo>
                <a:cubicBezTo>
                  <a:pt x="4013445" y="5217883"/>
                  <a:pt x="3878438" y="5110346"/>
                  <a:pt x="3642972" y="5167473"/>
                </a:cubicBezTo>
                <a:cubicBezTo>
                  <a:pt x="3407506" y="5224600"/>
                  <a:pt x="3328867" y="5134330"/>
                  <a:pt x="3180463" y="5167473"/>
                </a:cubicBezTo>
                <a:cubicBezTo>
                  <a:pt x="3032059" y="5200616"/>
                  <a:pt x="3028147" y="5167203"/>
                  <a:pt x="2934933" y="5167473"/>
                </a:cubicBezTo>
                <a:cubicBezTo>
                  <a:pt x="2841719" y="5167743"/>
                  <a:pt x="2403269" y="5166431"/>
                  <a:pt x="2255445" y="5167473"/>
                </a:cubicBezTo>
                <a:cubicBezTo>
                  <a:pt x="2107621" y="5168515"/>
                  <a:pt x="1986077" y="5130657"/>
                  <a:pt x="1901426" y="5167473"/>
                </a:cubicBezTo>
                <a:cubicBezTo>
                  <a:pt x="1816775" y="5204289"/>
                  <a:pt x="1654040" y="5138757"/>
                  <a:pt x="1547406" y="5167473"/>
                </a:cubicBezTo>
                <a:cubicBezTo>
                  <a:pt x="1440772" y="5196189"/>
                  <a:pt x="1039709" y="5127739"/>
                  <a:pt x="759428" y="5167473"/>
                </a:cubicBezTo>
                <a:cubicBezTo>
                  <a:pt x="479147" y="5207207"/>
                  <a:pt x="223582" y="5162757"/>
                  <a:pt x="0" y="5167473"/>
                </a:cubicBezTo>
                <a:cubicBezTo>
                  <a:pt x="-45282" y="4989718"/>
                  <a:pt x="31134" y="4830580"/>
                  <a:pt x="0" y="4644984"/>
                </a:cubicBezTo>
                <a:cubicBezTo>
                  <a:pt x="-31134" y="4459388"/>
                  <a:pt x="2592" y="4345361"/>
                  <a:pt x="0" y="4174170"/>
                </a:cubicBezTo>
                <a:cubicBezTo>
                  <a:pt x="-2592" y="4002979"/>
                  <a:pt x="15940" y="3815718"/>
                  <a:pt x="0" y="3600006"/>
                </a:cubicBezTo>
                <a:cubicBezTo>
                  <a:pt x="-15940" y="3384294"/>
                  <a:pt x="59945" y="3279623"/>
                  <a:pt x="0" y="2974168"/>
                </a:cubicBezTo>
                <a:cubicBezTo>
                  <a:pt x="-59945" y="2668713"/>
                  <a:pt x="874" y="2671180"/>
                  <a:pt x="0" y="2555028"/>
                </a:cubicBezTo>
                <a:cubicBezTo>
                  <a:pt x="-874" y="2438876"/>
                  <a:pt x="10090" y="2195212"/>
                  <a:pt x="0" y="1980865"/>
                </a:cubicBezTo>
                <a:cubicBezTo>
                  <a:pt x="-10090" y="1766518"/>
                  <a:pt x="49422" y="1670500"/>
                  <a:pt x="0" y="1406701"/>
                </a:cubicBezTo>
                <a:cubicBezTo>
                  <a:pt x="-49422" y="1142902"/>
                  <a:pt x="36928" y="1040149"/>
                  <a:pt x="0" y="884212"/>
                </a:cubicBezTo>
                <a:cubicBezTo>
                  <a:pt x="-36928" y="728275"/>
                  <a:pt x="45091" y="438772"/>
                  <a:pt x="0" y="0"/>
                </a:cubicBezTo>
                <a:close/>
              </a:path>
            </a:pathLst>
          </a:custGeom>
          <a:noFill/>
          <a:ln w="3175">
            <a:solidFill>
              <a:srgbClr val="FFFEE8"/>
            </a:solidFill>
            <a:extLst>
              <a:ext uri="{C807C97D-BFC1-408E-A445-0C87EB9F89A2}">
                <ask:lineSketchStyleProps xmlns:ask="http://schemas.microsoft.com/office/drawing/2018/sketchyshapes" sd="1345555465">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0" y="-5110"/>
            <a:ext cx="12192000" cy="640080"/>
          </a:xfrm>
          <a:solidFill>
            <a:srgbClr val="00B050"/>
          </a:solidFill>
        </p:spPr>
        <p:txBody>
          <a:bodyPr/>
          <a:lstStyle/>
          <a:p>
            <a:pPr algn="l"/>
            <a:r>
              <a:rPr lang="en-US" b="1" i="0" dirty="0">
                <a:effectLst/>
              </a:rPr>
              <a:t>Product Backlog vs Sprint Backlog</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12558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110"/>
            <a:ext cx="12192000" cy="640080"/>
          </a:xfrm>
          <a:solidFill>
            <a:srgbClr val="00B050"/>
          </a:solidFill>
        </p:spPr>
        <p:txBody>
          <a:bodyPr/>
          <a:lstStyle/>
          <a:p>
            <a:pPr algn="l"/>
            <a:r>
              <a:rPr lang="en-US" b="1" i="0" dirty="0">
                <a:effectLst/>
              </a:rPr>
              <a:t>Product Increment</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2" name="Diagram 1">
            <a:extLst>
              <a:ext uri="{FF2B5EF4-FFF2-40B4-BE49-F238E27FC236}">
                <a16:creationId xmlns:a16="http://schemas.microsoft.com/office/drawing/2014/main" id="{C3C9A3D4-4BA1-1905-45A9-E3EF51B428E3}"/>
              </a:ext>
            </a:extLst>
          </p:cNvPr>
          <p:cNvGraphicFramePr/>
          <p:nvPr>
            <p:extLst>
              <p:ext uri="{D42A27DB-BD31-4B8C-83A1-F6EECF244321}">
                <p14:modId xmlns:p14="http://schemas.microsoft.com/office/powerpoint/2010/main" val="369747080"/>
              </p:ext>
            </p:extLst>
          </p:nvPr>
        </p:nvGraphicFramePr>
        <p:xfrm>
          <a:off x="2921233" y="1158575"/>
          <a:ext cx="7422393" cy="4699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29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110"/>
            <a:ext cx="12192000" cy="640080"/>
          </a:xfrm>
          <a:solidFill>
            <a:srgbClr val="00B050"/>
          </a:solidFill>
        </p:spPr>
        <p:txBody>
          <a:bodyPr/>
          <a:lstStyle/>
          <a:p>
            <a:pPr algn="l"/>
            <a:r>
              <a:rPr lang="en-US" b="1" i="0" dirty="0">
                <a:effectLst/>
              </a:rPr>
              <a:t>Product Increment</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8" name="TextBox 7">
            <a:extLst>
              <a:ext uri="{FF2B5EF4-FFF2-40B4-BE49-F238E27FC236}">
                <a16:creationId xmlns:a16="http://schemas.microsoft.com/office/drawing/2014/main" id="{87710604-AF95-F1FF-BD1F-F5E3B8732700}"/>
              </a:ext>
            </a:extLst>
          </p:cNvPr>
          <p:cNvSpPr txBox="1"/>
          <p:nvPr/>
        </p:nvSpPr>
        <p:spPr>
          <a:xfrm>
            <a:off x="1745019" y="1364953"/>
            <a:ext cx="5117700" cy="3477875"/>
          </a:xfrm>
          <a:prstGeom prst="rect">
            <a:avLst/>
          </a:prstGeom>
          <a:noFill/>
        </p:spPr>
        <p:txBody>
          <a:bodyPr wrap="square">
            <a:spAutoFit/>
          </a:bodyPr>
          <a:lstStyle/>
          <a:p>
            <a:pPr algn="l"/>
            <a:r>
              <a:rPr lang="en-US" sz="2000" b="1" dirty="0">
                <a:latin typeface="clearsans"/>
              </a:rPr>
              <a:t>Definition of Done</a:t>
            </a:r>
          </a:p>
          <a:p>
            <a:pPr marL="342900" indent="-342900" algn="l">
              <a:buFont typeface="Arial" panose="020B0604020202020204" pitchFamily="34" charset="0"/>
              <a:buChar char="•"/>
            </a:pPr>
            <a:r>
              <a:rPr lang="en-US" sz="2000" dirty="0">
                <a:latin typeface="clearsans"/>
              </a:rPr>
              <a:t>Every Product Backlog item has </a:t>
            </a:r>
            <a:r>
              <a:rPr lang="en-US" sz="2000" dirty="0">
                <a:latin typeface="clearsans"/>
                <a:hlinkClick r:id="rId3">
                  <a:extLst>
                    <a:ext uri="{A12FA001-AC4F-418D-AE19-62706E023703}">
                      <ahyp:hlinkClr xmlns:ahyp="http://schemas.microsoft.com/office/drawing/2018/hyperlinkcolor" val="tx"/>
                    </a:ext>
                  </a:extLst>
                </a:hlinkClick>
              </a:rPr>
              <a:t>acceptance criteria</a:t>
            </a:r>
            <a:r>
              <a:rPr lang="en-US" sz="2000" dirty="0">
                <a:latin typeface="clearsans"/>
              </a:rPr>
              <a:t> that define measurably what must be met when the item is declared to be done.</a:t>
            </a:r>
          </a:p>
          <a:p>
            <a:pPr marL="342900" indent="-342900" algn="l">
              <a:buFont typeface="Arial" panose="020B0604020202020204" pitchFamily="34" charset="0"/>
              <a:buChar char="•"/>
            </a:pPr>
            <a:endParaRPr lang="en-US" sz="2000" dirty="0">
              <a:latin typeface="clearsans"/>
            </a:endParaRPr>
          </a:p>
          <a:p>
            <a:pPr marL="342900" indent="-342900" algn="l">
              <a:buFont typeface="Arial" panose="020B0604020202020204" pitchFamily="34" charset="0"/>
              <a:buChar char="•"/>
            </a:pPr>
            <a:r>
              <a:rPr lang="en-US" sz="2000" dirty="0">
                <a:latin typeface="clearsans"/>
              </a:rPr>
              <a:t>The Definition of Done is a shared understanding of the Scrum Team on the meaning of work to be complete. It typically contains quality criteria, constraints and overall non-functional requirements. </a:t>
            </a:r>
          </a:p>
        </p:txBody>
      </p:sp>
      <p:pic>
        <p:nvPicPr>
          <p:cNvPr id="5122" name="Picture 2" descr="Definition of Done (DOD)">
            <a:extLst>
              <a:ext uri="{FF2B5EF4-FFF2-40B4-BE49-F238E27FC236}">
                <a16:creationId xmlns:a16="http://schemas.microsoft.com/office/drawing/2014/main" id="{788748D3-6435-68CD-5A55-A3D1C07A9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342" y="1696500"/>
            <a:ext cx="4504638" cy="376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95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Activity</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552896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023306C-F640-1BE4-E4FE-652AEB6C3E1D}"/>
              </a:ext>
            </a:extLst>
          </p:cNvPr>
          <p:cNvSpPr>
            <a:spLocks noGrp="1"/>
          </p:cNvSpPr>
          <p:nvPr>
            <p:ph type="title"/>
          </p:nvPr>
        </p:nvSpPr>
        <p:spPr>
          <a:xfrm>
            <a:off x="0" y="-5110"/>
            <a:ext cx="12192000" cy="640080"/>
          </a:xfrm>
          <a:solidFill>
            <a:srgbClr val="00B050"/>
          </a:solidFill>
        </p:spPr>
        <p:txBody>
          <a:bodyPr/>
          <a:lstStyle/>
          <a:p>
            <a:pPr algn="l"/>
            <a:r>
              <a:rPr lang="en-US" b="1" i="0" dirty="0">
                <a:effectLst/>
              </a:rPr>
              <a:t>Activity: Product Artifacts</a:t>
            </a:r>
          </a:p>
        </p:txBody>
      </p:sp>
      <p:sp>
        <p:nvSpPr>
          <p:cNvPr id="3" name="Content Placeholder 2">
            <a:extLst>
              <a:ext uri="{FF2B5EF4-FFF2-40B4-BE49-F238E27FC236}">
                <a16:creationId xmlns:a16="http://schemas.microsoft.com/office/drawing/2014/main" id="{00172A90-2CFF-3959-A3F6-F9B959F6E194}"/>
              </a:ext>
            </a:extLst>
          </p:cNvPr>
          <p:cNvSpPr>
            <a:spLocks noGrp="1"/>
          </p:cNvSpPr>
          <p:nvPr>
            <p:ph sz="quarter" idx="13"/>
          </p:nvPr>
        </p:nvSpPr>
        <p:spPr>
          <a:xfrm>
            <a:off x="196770" y="729205"/>
            <a:ext cx="11632518" cy="5845215"/>
          </a:xfrm>
        </p:spPr>
        <p:txBody>
          <a:bodyPr>
            <a:noAutofit/>
          </a:bodyPr>
          <a:lstStyle/>
          <a:p>
            <a:pPr algn="ctr"/>
            <a:r>
              <a:rPr lang="en-US" sz="1750" b="1" i="0" dirty="0">
                <a:solidFill>
                  <a:srgbClr val="374151"/>
                </a:solidFill>
                <a:effectLst/>
                <a:latin typeface="Söhne"/>
              </a:rPr>
              <a:t>Title: "Streamlining Healthcare: Optimizing Scrum Artifacts for a Medical Clinic"</a:t>
            </a:r>
          </a:p>
          <a:p>
            <a:pPr algn="l"/>
            <a:r>
              <a:rPr lang="en-US" sz="1750" b="1" i="0" dirty="0">
                <a:solidFill>
                  <a:srgbClr val="374151"/>
                </a:solidFill>
                <a:effectLst/>
                <a:latin typeface="Söhne"/>
              </a:rPr>
              <a:t>Introduction: </a:t>
            </a:r>
            <a:r>
              <a:rPr lang="en-US" sz="1750" b="0" i="0" dirty="0">
                <a:solidFill>
                  <a:srgbClr val="374151"/>
                </a:solidFill>
                <a:effectLst/>
                <a:latin typeface="Söhne"/>
              </a:rPr>
              <a:t>In this case study, your students will delve into the healthcare sector by examining the challenges faced by "</a:t>
            </a:r>
            <a:r>
              <a:rPr lang="en-US" sz="1750" b="0" i="0" dirty="0" err="1">
                <a:solidFill>
                  <a:srgbClr val="374151"/>
                </a:solidFill>
                <a:effectLst/>
                <a:latin typeface="Söhne"/>
              </a:rPr>
              <a:t>HealthyCare</a:t>
            </a:r>
            <a:r>
              <a:rPr lang="en-US" sz="1750" b="0" i="0" dirty="0">
                <a:solidFill>
                  <a:srgbClr val="374151"/>
                </a:solidFill>
                <a:effectLst/>
                <a:latin typeface="Söhne"/>
              </a:rPr>
              <a:t> Clinic," a busy medical clinic. As a university teacher, you can present this case to your students to help them understand how Scrum artifacts play a crucial role in organizing work, ensuring transparency, and delivering value in a non-software context.</a:t>
            </a:r>
          </a:p>
          <a:p>
            <a:pPr algn="l"/>
            <a:r>
              <a:rPr lang="en-US" sz="1750" b="1" i="0" dirty="0">
                <a:solidFill>
                  <a:srgbClr val="374151"/>
                </a:solidFill>
                <a:effectLst/>
                <a:latin typeface="Söhne"/>
              </a:rPr>
              <a:t>Background: </a:t>
            </a:r>
            <a:r>
              <a:rPr lang="en-US" sz="1750" b="0" i="0" dirty="0" err="1">
                <a:solidFill>
                  <a:srgbClr val="374151"/>
                </a:solidFill>
                <a:effectLst/>
                <a:latin typeface="Söhne"/>
              </a:rPr>
              <a:t>HealthyCare</a:t>
            </a:r>
            <a:r>
              <a:rPr lang="en-US" sz="1750" b="0" i="0" dirty="0">
                <a:solidFill>
                  <a:srgbClr val="374151"/>
                </a:solidFill>
                <a:effectLst/>
                <a:latin typeface="Söhne"/>
              </a:rPr>
              <a:t> Clinic provides a range of medical services to the community. Due to increasing patient volumes and a need for improved organization, the clinic's management has decided to adopt Scrum practices to enhance its operations.</a:t>
            </a:r>
          </a:p>
          <a:p>
            <a:pPr algn="l"/>
            <a:r>
              <a:rPr lang="en-US" sz="1750" b="1" i="0" dirty="0">
                <a:solidFill>
                  <a:srgbClr val="374151"/>
                </a:solidFill>
                <a:effectLst/>
                <a:latin typeface="Söhne"/>
              </a:rPr>
              <a:t>Scrum Artifacts at </a:t>
            </a:r>
            <a:r>
              <a:rPr lang="en-US" sz="1750" b="1" i="0" dirty="0" err="1">
                <a:solidFill>
                  <a:srgbClr val="374151"/>
                </a:solidFill>
                <a:effectLst/>
                <a:latin typeface="Söhne"/>
              </a:rPr>
              <a:t>HealthyCare</a:t>
            </a:r>
            <a:r>
              <a:rPr lang="en-US" sz="1750" b="1" i="0" dirty="0">
                <a:solidFill>
                  <a:srgbClr val="374151"/>
                </a:solidFill>
                <a:effectLst/>
                <a:latin typeface="Söhne"/>
              </a:rPr>
              <a:t> Clinic:</a:t>
            </a:r>
          </a:p>
          <a:p>
            <a:pPr algn="l">
              <a:buFont typeface="+mj-lt"/>
              <a:buAutoNum type="arabicPeriod"/>
            </a:pPr>
            <a:r>
              <a:rPr lang="en-US" sz="1750" i="0" u="sng" dirty="0">
                <a:solidFill>
                  <a:srgbClr val="374151"/>
                </a:solidFill>
                <a:effectLst/>
                <a:latin typeface="Söhne"/>
              </a:rPr>
              <a:t>Product Backlog</a:t>
            </a:r>
            <a:r>
              <a:rPr lang="en-US" sz="1750" b="0" i="0" dirty="0">
                <a:solidFill>
                  <a:srgbClr val="374151"/>
                </a:solidFill>
                <a:effectLst/>
                <a:latin typeface="Söhne"/>
              </a:rPr>
              <a:t>: A dynamic list of patient services and improvements that need to be addressed. It is prioritized by the clinic manager based on patient needs and clinic goals.</a:t>
            </a:r>
          </a:p>
          <a:p>
            <a:pPr algn="l">
              <a:buFont typeface="+mj-lt"/>
              <a:buAutoNum type="arabicPeriod"/>
            </a:pPr>
            <a:r>
              <a:rPr lang="en-US" sz="1750" i="0" u="sng" dirty="0">
                <a:solidFill>
                  <a:srgbClr val="374151"/>
                </a:solidFill>
                <a:effectLst/>
                <a:latin typeface="Söhne"/>
              </a:rPr>
              <a:t>Sprint Backlog</a:t>
            </a:r>
            <a:r>
              <a:rPr lang="en-US" sz="1750" b="0" i="0" dirty="0">
                <a:solidFill>
                  <a:srgbClr val="374151"/>
                </a:solidFill>
                <a:effectLst/>
                <a:latin typeface="Söhne"/>
              </a:rPr>
              <a:t>: A subset of items from the Product Backlog that the clinic team commits to completing during a Sprint (two weeks). This includes medical procedures, process improvements, and patient engagement initiatives.</a:t>
            </a:r>
          </a:p>
          <a:p>
            <a:pPr algn="l">
              <a:buFont typeface="+mj-lt"/>
              <a:buAutoNum type="arabicPeriod"/>
            </a:pPr>
            <a:r>
              <a:rPr lang="en-US" sz="1750" i="0" u="sng" dirty="0">
                <a:solidFill>
                  <a:srgbClr val="374151"/>
                </a:solidFill>
                <a:effectLst/>
                <a:latin typeface="Söhne"/>
              </a:rPr>
              <a:t>Increment</a:t>
            </a:r>
            <a:r>
              <a:rPr lang="en-US" sz="1750" b="0" i="0" dirty="0">
                <a:solidFill>
                  <a:srgbClr val="374151"/>
                </a:solidFill>
                <a:effectLst/>
                <a:latin typeface="Söhne"/>
              </a:rPr>
              <a:t>: At the end of each Sprint, the clinic delivers an "increment" – the sum of completed work that is potentially releasable. This could be new patient services, improved processes, or patient education materials.</a:t>
            </a:r>
          </a:p>
          <a:p>
            <a:pPr algn="l">
              <a:buFont typeface="+mj-lt"/>
              <a:buAutoNum type="arabicPeriod"/>
            </a:pPr>
            <a:r>
              <a:rPr lang="en-US" sz="1750" i="0" u="sng" dirty="0">
                <a:solidFill>
                  <a:srgbClr val="374151"/>
                </a:solidFill>
                <a:effectLst/>
                <a:latin typeface="Söhne"/>
              </a:rPr>
              <a:t>Definition of Done (DoD)</a:t>
            </a:r>
            <a:r>
              <a:rPr lang="en-US" sz="1750" b="0" i="0" dirty="0">
                <a:solidFill>
                  <a:srgbClr val="374151"/>
                </a:solidFill>
                <a:effectLst/>
                <a:latin typeface="Söhne"/>
              </a:rPr>
              <a:t>: A clear and shared understanding of what it means for work to be considered complete. For the clinic, this could include accurate medical records, patient feedback surveys, and proper billing procedures.</a:t>
            </a:r>
          </a:p>
          <a:p>
            <a:endParaRPr lang="en-US" sz="1750" dirty="0"/>
          </a:p>
        </p:txBody>
      </p:sp>
    </p:spTree>
    <p:extLst>
      <p:ext uri="{BB962C8B-B14F-4D97-AF65-F5344CB8AC3E}">
        <p14:creationId xmlns:p14="http://schemas.microsoft.com/office/powerpoint/2010/main" val="337262734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023306C-F640-1BE4-E4FE-652AEB6C3E1D}"/>
              </a:ext>
            </a:extLst>
          </p:cNvPr>
          <p:cNvSpPr>
            <a:spLocks noGrp="1"/>
          </p:cNvSpPr>
          <p:nvPr>
            <p:ph type="title"/>
          </p:nvPr>
        </p:nvSpPr>
        <p:spPr>
          <a:xfrm>
            <a:off x="0" y="-5110"/>
            <a:ext cx="12192000" cy="640080"/>
          </a:xfrm>
          <a:solidFill>
            <a:srgbClr val="00B050"/>
          </a:solidFill>
        </p:spPr>
        <p:txBody>
          <a:bodyPr/>
          <a:lstStyle/>
          <a:p>
            <a:pPr algn="l"/>
            <a:r>
              <a:rPr lang="en-US" b="1" i="0" dirty="0">
                <a:effectLst/>
              </a:rPr>
              <a:t>Activity: Product Artifacts</a:t>
            </a:r>
          </a:p>
        </p:txBody>
      </p:sp>
      <p:sp>
        <p:nvSpPr>
          <p:cNvPr id="3" name="Content Placeholder 2">
            <a:extLst>
              <a:ext uri="{FF2B5EF4-FFF2-40B4-BE49-F238E27FC236}">
                <a16:creationId xmlns:a16="http://schemas.microsoft.com/office/drawing/2014/main" id="{00172A90-2CFF-3959-A3F6-F9B959F6E194}"/>
              </a:ext>
            </a:extLst>
          </p:cNvPr>
          <p:cNvSpPr>
            <a:spLocks noGrp="1"/>
          </p:cNvSpPr>
          <p:nvPr>
            <p:ph sz="quarter" idx="13"/>
          </p:nvPr>
        </p:nvSpPr>
        <p:spPr>
          <a:xfrm>
            <a:off x="435935" y="729205"/>
            <a:ext cx="11238614" cy="5845215"/>
          </a:xfrm>
        </p:spPr>
        <p:txBody>
          <a:bodyPr>
            <a:noAutofit/>
          </a:bodyPr>
          <a:lstStyle/>
          <a:p>
            <a:pPr algn="l"/>
            <a:r>
              <a:rPr lang="en-US" sz="2000" b="1" dirty="0">
                <a:latin typeface="Söhne"/>
              </a:rPr>
              <a:t>Challenges Faced:</a:t>
            </a:r>
          </a:p>
          <a:p>
            <a:pPr algn="l">
              <a:buFont typeface="+mj-lt"/>
              <a:buAutoNum type="arabicPeriod"/>
            </a:pPr>
            <a:r>
              <a:rPr lang="en-US" sz="2000" u="sng" dirty="0">
                <a:latin typeface="Söhne"/>
              </a:rPr>
              <a:t>Unclear Prioritization</a:t>
            </a:r>
            <a:r>
              <a:rPr lang="en-US" sz="2000" dirty="0">
                <a:latin typeface="Söhne"/>
              </a:rPr>
              <a:t>: The Product Backlog is continuously growing, and the clinic manager struggles to prioritize items effectively based on patient needs and business goals.</a:t>
            </a:r>
          </a:p>
          <a:p>
            <a:pPr algn="l">
              <a:buFont typeface="+mj-lt"/>
              <a:buAutoNum type="arabicPeriod"/>
            </a:pPr>
            <a:r>
              <a:rPr lang="en-US" sz="2000" u="sng" dirty="0">
                <a:latin typeface="Söhne"/>
              </a:rPr>
              <a:t>Incomplete Sprints</a:t>
            </a:r>
            <a:r>
              <a:rPr lang="en-US" sz="2000" dirty="0">
                <a:latin typeface="Söhne"/>
              </a:rPr>
              <a:t>: Due to frequent emergencies and disruptions, the clinic team often fails to complete the committed work during a Sprint.</a:t>
            </a:r>
          </a:p>
          <a:p>
            <a:pPr algn="l">
              <a:buFont typeface="+mj-lt"/>
              <a:buAutoNum type="arabicPeriod"/>
            </a:pPr>
            <a:r>
              <a:rPr lang="en-US" sz="2000" u="sng" dirty="0">
                <a:latin typeface="Söhne"/>
              </a:rPr>
              <a:t>Undefined Increment</a:t>
            </a:r>
            <a:r>
              <a:rPr lang="en-US" sz="2000" dirty="0">
                <a:latin typeface="Söhne"/>
              </a:rPr>
              <a:t>: The clinic finds it challenging to determine what constitutes a meaningful "increment" in a non-software context, as their work involves a combination of services, processes, and patient interactions.</a:t>
            </a:r>
          </a:p>
          <a:p>
            <a:pPr algn="l">
              <a:buFont typeface="+mj-lt"/>
              <a:buAutoNum type="arabicPeriod"/>
            </a:pPr>
            <a:r>
              <a:rPr lang="en-US" sz="2000" u="sng" dirty="0">
                <a:latin typeface="Söhne"/>
              </a:rPr>
              <a:t>Vague Definition of Done</a:t>
            </a:r>
            <a:r>
              <a:rPr lang="en-US" sz="2000" dirty="0">
                <a:latin typeface="Söhne"/>
              </a:rPr>
              <a:t>: There's confusion among clinic staff about what steps are necessary to consider a patient service or process improvement as "done."</a:t>
            </a:r>
          </a:p>
          <a:p>
            <a:pPr algn="l">
              <a:buFont typeface="+mj-lt"/>
              <a:buAutoNum type="arabicPeriod"/>
            </a:pPr>
            <a:r>
              <a:rPr lang="en-US" sz="2000" u="sng" dirty="0">
                <a:latin typeface="Söhne"/>
              </a:rPr>
              <a:t>Lack of Transparency</a:t>
            </a:r>
            <a:r>
              <a:rPr lang="en-US" sz="2000" dirty="0">
                <a:latin typeface="Söhne"/>
              </a:rPr>
              <a:t>: Patients are unaware of upcoming services or improvements, resulting in dissatisfaction and underutilization of the clinic's offerings.</a:t>
            </a:r>
          </a:p>
        </p:txBody>
      </p:sp>
    </p:spTree>
    <p:extLst>
      <p:ext uri="{BB962C8B-B14F-4D97-AF65-F5344CB8AC3E}">
        <p14:creationId xmlns:p14="http://schemas.microsoft.com/office/powerpoint/2010/main" val="362556405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Autofit/>
          </a:bodyPr>
          <a:lstStyle/>
          <a:p>
            <a:pPr algn="ctr"/>
            <a:r>
              <a:rPr lang="en-US" sz="8800" dirty="0"/>
              <a:t>THE SCRUM FRAMEWORK</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209525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023306C-F640-1BE4-E4FE-652AEB6C3E1D}"/>
              </a:ext>
            </a:extLst>
          </p:cNvPr>
          <p:cNvSpPr>
            <a:spLocks noGrp="1"/>
          </p:cNvSpPr>
          <p:nvPr>
            <p:ph type="title"/>
          </p:nvPr>
        </p:nvSpPr>
        <p:spPr>
          <a:xfrm>
            <a:off x="0" y="-5110"/>
            <a:ext cx="12192000" cy="640080"/>
          </a:xfrm>
          <a:solidFill>
            <a:srgbClr val="00B050"/>
          </a:solidFill>
        </p:spPr>
        <p:txBody>
          <a:bodyPr/>
          <a:lstStyle/>
          <a:p>
            <a:pPr algn="l"/>
            <a:r>
              <a:rPr lang="en-US" b="1" i="0" dirty="0">
                <a:effectLst/>
              </a:rPr>
              <a:t>Activity: Product Artifacts</a:t>
            </a:r>
          </a:p>
        </p:txBody>
      </p:sp>
      <p:sp>
        <p:nvSpPr>
          <p:cNvPr id="3" name="Content Placeholder 2">
            <a:extLst>
              <a:ext uri="{FF2B5EF4-FFF2-40B4-BE49-F238E27FC236}">
                <a16:creationId xmlns:a16="http://schemas.microsoft.com/office/drawing/2014/main" id="{00172A90-2CFF-3959-A3F6-F9B959F6E194}"/>
              </a:ext>
            </a:extLst>
          </p:cNvPr>
          <p:cNvSpPr>
            <a:spLocks noGrp="1"/>
          </p:cNvSpPr>
          <p:nvPr>
            <p:ph sz="quarter" idx="13"/>
          </p:nvPr>
        </p:nvSpPr>
        <p:spPr>
          <a:xfrm>
            <a:off x="361506" y="729205"/>
            <a:ext cx="11467781" cy="5845215"/>
          </a:xfrm>
        </p:spPr>
        <p:txBody>
          <a:bodyPr>
            <a:noAutofit/>
          </a:bodyPr>
          <a:lstStyle/>
          <a:p>
            <a:pPr algn="l"/>
            <a:r>
              <a:rPr lang="en-US" sz="1750" b="1" dirty="0">
                <a:latin typeface="Söhne"/>
              </a:rPr>
              <a:t>Discussion Questions:</a:t>
            </a:r>
          </a:p>
          <a:p>
            <a:pPr algn="l">
              <a:buFont typeface="+mj-lt"/>
              <a:buAutoNum type="arabicPeriod"/>
            </a:pPr>
            <a:r>
              <a:rPr lang="en-US" sz="1750" dirty="0">
                <a:latin typeface="Söhne"/>
              </a:rPr>
              <a:t>How can </a:t>
            </a:r>
            <a:r>
              <a:rPr lang="en-US" sz="1750" dirty="0" err="1">
                <a:latin typeface="Söhne"/>
              </a:rPr>
              <a:t>HealthyCare</a:t>
            </a:r>
            <a:r>
              <a:rPr lang="en-US" sz="1750" dirty="0">
                <a:latin typeface="Söhne"/>
              </a:rPr>
              <a:t> Clinic's management streamline the process of prioritizing items in the Product Backlog to ensure that patient needs and clinic goals are aligned?</a:t>
            </a:r>
          </a:p>
          <a:p>
            <a:pPr algn="l">
              <a:buFont typeface="+mj-lt"/>
              <a:buAutoNum type="arabicPeriod"/>
            </a:pPr>
            <a:r>
              <a:rPr lang="en-US" sz="1750" dirty="0">
                <a:latin typeface="Söhne"/>
              </a:rPr>
              <a:t>Suggest strategies that the clinic team can employ to minimize disruptions and emergencies during a Sprint, allowing them to complete the committed work.</a:t>
            </a:r>
          </a:p>
          <a:p>
            <a:pPr algn="l">
              <a:buFont typeface="+mj-lt"/>
              <a:buAutoNum type="arabicPeriod"/>
            </a:pPr>
            <a:r>
              <a:rPr lang="en-US" sz="1750" dirty="0">
                <a:latin typeface="Söhne"/>
              </a:rPr>
              <a:t>Define what an "increment" would look like for </a:t>
            </a:r>
            <a:r>
              <a:rPr lang="en-US" sz="1750" dirty="0" err="1">
                <a:latin typeface="Söhne"/>
              </a:rPr>
              <a:t>HealthyCare</a:t>
            </a:r>
            <a:r>
              <a:rPr lang="en-US" sz="1750" dirty="0">
                <a:latin typeface="Söhne"/>
              </a:rPr>
              <a:t> Clinic. How can they measure progress and communicate the value delivered to patients and staff?</a:t>
            </a:r>
          </a:p>
          <a:p>
            <a:pPr algn="l">
              <a:buFont typeface="+mj-lt"/>
              <a:buAutoNum type="arabicPeriod"/>
            </a:pPr>
            <a:r>
              <a:rPr lang="en-US" sz="1750" dirty="0">
                <a:latin typeface="Söhne"/>
              </a:rPr>
              <a:t>Explain the importance of a well-defined Definition of Done for the clinic's services and processes. Provide examples of criteria that could be included in their DoD.</a:t>
            </a:r>
          </a:p>
          <a:p>
            <a:pPr algn="l">
              <a:buFont typeface="+mj-lt"/>
              <a:buAutoNum type="arabicPeriod"/>
            </a:pPr>
            <a:r>
              <a:rPr lang="en-US" sz="1750" dirty="0">
                <a:latin typeface="Söhne"/>
              </a:rPr>
              <a:t>Recommend methods for </a:t>
            </a:r>
            <a:r>
              <a:rPr lang="en-US" sz="1750" dirty="0" err="1">
                <a:latin typeface="Söhne"/>
              </a:rPr>
              <a:t>HealthyCare</a:t>
            </a:r>
            <a:r>
              <a:rPr lang="en-US" sz="1750" dirty="0">
                <a:latin typeface="Söhne"/>
              </a:rPr>
              <a:t> Clinic to enhance transparency regarding their services and improvements to both existing and potential patients.</a:t>
            </a:r>
          </a:p>
        </p:txBody>
      </p:sp>
    </p:spTree>
    <p:extLst>
      <p:ext uri="{BB962C8B-B14F-4D97-AF65-F5344CB8AC3E}">
        <p14:creationId xmlns:p14="http://schemas.microsoft.com/office/powerpoint/2010/main" val="1461513758"/>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Scrum Events</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93951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0F4C6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r>
              <a:rPr lang="en-US" dirty="0"/>
              <a:t>Scrum Events</a:t>
            </a:r>
          </a:p>
        </p:txBody>
      </p:sp>
      <p:pic>
        <p:nvPicPr>
          <p:cNvPr id="10" name="Picture 9" descr="A close up of a sign&#10;&#10;Description automatically generated">
            <a:extLst>
              <a:ext uri="{FF2B5EF4-FFF2-40B4-BE49-F238E27FC236}">
                <a16:creationId xmlns:a16="http://schemas.microsoft.com/office/drawing/2014/main" id="{2227C256-9AEF-E8AD-F0B4-B5D51BFA10B2}"/>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3074" name="Picture 2" descr="Scrum Events | Unlock the Power in the Five Scrum Events">
            <a:extLst>
              <a:ext uri="{FF2B5EF4-FFF2-40B4-BE49-F238E27FC236}">
                <a16:creationId xmlns:a16="http://schemas.microsoft.com/office/drawing/2014/main" id="{F97575CE-12DB-160D-28E4-BA90221BD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77"/>
          <a:stretch/>
        </p:blipFill>
        <p:spPr bwMode="auto">
          <a:xfrm>
            <a:off x="700830" y="771786"/>
            <a:ext cx="10287000" cy="595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r>
              <a:rPr lang="en-US" dirty="0"/>
              <a:t>Scrum Meetings</a:t>
            </a:r>
          </a:p>
        </p:txBody>
      </p:sp>
      <p:pic>
        <p:nvPicPr>
          <p:cNvPr id="10" name="Picture 9" descr="A close up of a sign&#10;&#10;Description automatically generated">
            <a:extLst>
              <a:ext uri="{FF2B5EF4-FFF2-40B4-BE49-F238E27FC236}">
                <a16:creationId xmlns:a16="http://schemas.microsoft.com/office/drawing/2014/main" id="{2227C256-9AEF-E8AD-F0B4-B5D51BFA10B2}"/>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2" name="Table 3">
            <a:extLst>
              <a:ext uri="{FF2B5EF4-FFF2-40B4-BE49-F238E27FC236}">
                <a16:creationId xmlns:a16="http://schemas.microsoft.com/office/drawing/2014/main" id="{444AEEC9-1673-0224-23FB-9341E960CB84}"/>
              </a:ext>
            </a:extLst>
          </p:cNvPr>
          <p:cNvGraphicFramePr>
            <a:graphicFrameLocks noGrp="1"/>
          </p:cNvGraphicFramePr>
          <p:nvPr>
            <p:extLst>
              <p:ext uri="{D42A27DB-BD31-4B8C-83A1-F6EECF244321}">
                <p14:modId xmlns:p14="http://schemas.microsoft.com/office/powerpoint/2010/main" val="249705696"/>
              </p:ext>
            </p:extLst>
          </p:nvPr>
        </p:nvGraphicFramePr>
        <p:xfrm>
          <a:off x="1337112" y="1492377"/>
          <a:ext cx="9517775" cy="4242360"/>
        </p:xfrm>
        <a:graphic>
          <a:graphicData uri="http://schemas.openxmlformats.org/drawingml/2006/table">
            <a:tbl>
              <a:tblPr firstRow="1" bandRow="1">
                <a:tableStyleId>{0505E3EF-67EA-436B-97B2-0124C06EBD24}</a:tableStyleId>
              </a:tblPr>
              <a:tblGrid>
                <a:gridCol w="1903555">
                  <a:extLst>
                    <a:ext uri="{9D8B030D-6E8A-4147-A177-3AD203B41FA5}">
                      <a16:colId xmlns:a16="http://schemas.microsoft.com/office/drawing/2014/main" val="1191658078"/>
                    </a:ext>
                  </a:extLst>
                </a:gridCol>
                <a:gridCol w="1903555">
                  <a:extLst>
                    <a:ext uri="{9D8B030D-6E8A-4147-A177-3AD203B41FA5}">
                      <a16:colId xmlns:a16="http://schemas.microsoft.com/office/drawing/2014/main" val="2995233347"/>
                    </a:ext>
                  </a:extLst>
                </a:gridCol>
                <a:gridCol w="1903555">
                  <a:extLst>
                    <a:ext uri="{9D8B030D-6E8A-4147-A177-3AD203B41FA5}">
                      <a16:colId xmlns:a16="http://schemas.microsoft.com/office/drawing/2014/main" val="1527622665"/>
                    </a:ext>
                  </a:extLst>
                </a:gridCol>
                <a:gridCol w="1903555">
                  <a:extLst>
                    <a:ext uri="{9D8B030D-6E8A-4147-A177-3AD203B41FA5}">
                      <a16:colId xmlns:a16="http://schemas.microsoft.com/office/drawing/2014/main" val="2860484021"/>
                    </a:ext>
                  </a:extLst>
                </a:gridCol>
                <a:gridCol w="1903555">
                  <a:extLst>
                    <a:ext uri="{9D8B030D-6E8A-4147-A177-3AD203B41FA5}">
                      <a16:colId xmlns:a16="http://schemas.microsoft.com/office/drawing/2014/main" val="1470115822"/>
                    </a:ext>
                  </a:extLst>
                </a:gridCol>
              </a:tblGrid>
              <a:tr h="749580">
                <a:tc>
                  <a:txBody>
                    <a:bodyPr/>
                    <a:lstStyle/>
                    <a:p>
                      <a:pPr algn="ctr"/>
                      <a:r>
                        <a:rPr lang="en-US" dirty="0">
                          <a:solidFill>
                            <a:schemeClr val="bg1"/>
                          </a:solidFill>
                        </a:rPr>
                        <a:t>Event</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445469"/>
                    </a:solidFill>
                  </a:tcPr>
                </a:tc>
                <a:tc>
                  <a:txBody>
                    <a:bodyPr/>
                    <a:lstStyle/>
                    <a:p>
                      <a:pPr algn="ctr"/>
                      <a:r>
                        <a:rPr lang="en-US" dirty="0">
                          <a:solidFill>
                            <a:schemeClr val="bg1"/>
                          </a:solidFill>
                        </a:rPr>
                        <a:t>Inspection</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167964"/>
                    </a:solidFill>
                  </a:tcPr>
                </a:tc>
                <a:tc>
                  <a:txBody>
                    <a:bodyPr/>
                    <a:lstStyle/>
                    <a:p>
                      <a:pPr algn="ctr"/>
                      <a:r>
                        <a:rPr lang="en-US" dirty="0">
                          <a:solidFill>
                            <a:schemeClr val="bg1"/>
                          </a:solidFill>
                        </a:rPr>
                        <a:t>Adaption</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77943E"/>
                    </a:solidFill>
                  </a:tcPr>
                </a:tc>
                <a:tc>
                  <a:txBody>
                    <a:bodyPr/>
                    <a:lstStyle/>
                    <a:p>
                      <a:pPr algn="ctr"/>
                      <a:r>
                        <a:rPr lang="en-US" dirty="0">
                          <a:solidFill>
                            <a:schemeClr val="bg1"/>
                          </a:solidFill>
                        </a:rPr>
                        <a:t>Who Attends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C6770C"/>
                    </a:solidFill>
                  </a:tcPr>
                </a:tc>
                <a:tc>
                  <a:txBody>
                    <a:bodyPr/>
                    <a:lstStyle/>
                    <a:p>
                      <a:pPr algn="ctr"/>
                      <a:r>
                        <a:rPr lang="en-US" dirty="0">
                          <a:solidFill>
                            <a:schemeClr val="bg1"/>
                          </a:solidFill>
                        </a:rPr>
                        <a:t>Time-Box for 1 Month</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8E2B23"/>
                    </a:solidFill>
                  </a:tcPr>
                </a:tc>
                <a:extLst>
                  <a:ext uri="{0D108BD9-81ED-4DB2-BD59-A6C34878D82A}">
                    <a16:rowId xmlns:a16="http://schemas.microsoft.com/office/drawing/2014/main" val="2697889172"/>
                  </a:ext>
                </a:extLst>
              </a:tr>
              <a:tr h="749580">
                <a:tc>
                  <a:txBody>
                    <a:bodyPr/>
                    <a:lstStyle/>
                    <a:p>
                      <a:pPr algn="ctr"/>
                      <a:r>
                        <a:rPr lang="en-US" b="1" dirty="0">
                          <a:solidFill>
                            <a:schemeClr val="bg1"/>
                          </a:solidFill>
                        </a:rPr>
                        <a:t>Sprint Planning</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167964"/>
                    </a:solidFill>
                  </a:tcPr>
                </a:tc>
                <a:tc>
                  <a:txBody>
                    <a:bodyPr/>
                    <a:lstStyle/>
                    <a:p>
                      <a:pPr algn="ctr"/>
                      <a:r>
                        <a:rPr lang="en-US" dirty="0">
                          <a:solidFill>
                            <a:schemeClr val="bg1"/>
                          </a:solidFill>
                        </a:rPr>
                        <a:t>Product Backlog</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1EA185"/>
                    </a:solidFill>
                  </a:tcPr>
                </a:tc>
                <a:tc>
                  <a:txBody>
                    <a:bodyPr/>
                    <a:lstStyle/>
                    <a:p>
                      <a:pPr algn="ctr"/>
                      <a:r>
                        <a:rPr lang="en-US" dirty="0">
                          <a:solidFill>
                            <a:schemeClr val="bg1"/>
                          </a:solidFill>
                        </a:rPr>
                        <a:t>Sprint Goal, Forecast, Sprint Backlog</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9BBB5C"/>
                    </a:solidFill>
                  </a:tcPr>
                </a:tc>
                <a:tc>
                  <a:txBody>
                    <a:bodyPr/>
                    <a:lstStyle/>
                    <a:p>
                      <a:pPr algn="ctr"/>
                      <a:r>
                        <a:rPr lang="en-US" dirty="0">
                          <a:solidFill>
                            <a:schemeClr val="bg1"/>
                          </a:solidFill>
                        </a:rPr>
                        <a:t>Scrum Team</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F29B26"/>
                    </a:solidFill>
                  </a:tcPr>
                </a:tc>
                <a:tc>
                  <a:txBody>
                    <a:bodyPr/>
                    <a:lstStyle/>
                    <a:p>
                      <a:pPr algn="ctr"/>
                      <a:r>
                        <a:rPr lang="en-US" dirty="0">
                          <a:solidFill>
                            <a:schemeClr val="bg1"/>
                          </a:solidFill>
                        </a:rPr>
                        <a:t>8 hours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BD392F"/>
                    </a:solidFill>
                  </a:tcPr>
                </a:tc>
                <a:extLst>
                  <a:ext uri="{0D108BD9-81ED-4DB2-BD59-A6C34878D82A}">
                    <a16:rowId xmlns:a16="http://schemas.microsoft.com/office/drawing/2014/main" val="398989897"/>
                  </a:ext>
                </a:extLst>
              </a:tr>
              <a:tr h="749580">
                <a:tc>
                  <a:txBody>
                    <a:bodyPr/>
                    <a:lstStyle/>
                    <a:p>
                      <a:pPr algn="ctr"/>
                      <a:r>
                        <a:rPr lang="en-US" b="1" dirty="0">
                          <a:solidFill>
                            <a:schemeClr val="bg1"/>
                          </a:solidFill>
                        </a:rPr>
                        <a:t>Daily Scrum</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77943E"/>
                    </a:solidFill>
                  </a:tcPr>
                </a:tc>
                <a:tc>
                  <a:txBody>
                    <a:bodyPr/>
                    <a:lstStyle/>
                    <a:p>
                      <a:pPr algn="ctr"/>
                      <a:r>
                        <a:rPr lang="en-US" dirty="0">
                          <a:solidFill>
                            <a:schemeClr val="bg1"/>
                          </a:solidFill>
                        </a:rPr>
                        <a:t>Progress Toward Sprint Goal</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1EA185"/>
                    </a:solidFill>
                  </a:tcPr>
                </a:tc>
                <a:tc>
                  <a:txBody>
                    <a:bodyPr/>
                    <a:lstStyle/>
                    <a:p>
                      <a:pPr algn="ctr"/>
                      <a:r>
                        <a:rPr lang="en-US" dirty="0">
                          <a:solidFill>
                            <a:schemeClr val="bg1"/>
                          </a:solidFill>
                        </a:rPr>
                        <a:t>Sprint Backlog</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9BBB5C"/>
                    </a:solidFill>
                  </a:tcPr>
                </a:tc>
                <a:tc>
                  <a:txBody>
                    <a:bodyPr/>
                    <a:lstStyle/>
                    <a:p>
                      <a:pPr algn="ctr"/>
                      <a:r>
                        <a:rPr lang="en-US" dirty="0">
                          <a:solidFill>
                            <a:schemeClr val="bg1"/>
                          </a:solidFill>
                        </a:rPr>
                        <a:t>Development Team</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F29B26"/>
                    </a:solidFill>
                  </a:tcPr>
                </a:tc>
                <a:tc>
                  <a:txBody>
                    <a:bodyPr/>
                    <a:lstStyle/>
                    <a:p>
                      <a:pPr algn="ctr"/>
                      <a:r>
                        <a:rPr lang="en-US" dirty="0">
                          <a:solidFill>
                            <a:schemeClr val="bg1"/>
                          </a:solidFill>
                        </a:rPr>
                        <a:t>15 Minutes</a:t>
                      </a:r>
                    </a:p>
                    <a:p>
                      <a:pPr algn="ctr"/>
                      <a:r>
                        <a:rPr lang="en-US" dirty="0">
                          <a:solidFill>
                            <a:schemeClr val="bg1"/>
                          </a:solidFill>
                        </a:rPr>
                        <a:t>(Always)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BD392F"/>
                    </a:solidFill>
                  </a:tcPr>
                </a:tc>
                <a:extLst>
                  <a:ext uri="{0D108BD9-81ED-4DB2-BD59-A6C34878D82A}">
                    <a16:rowId xmlns:a16="http://schemas.microsoft.com/office/drawing/2014/main" val="2913425456"/>
                  </a:ext>
                </a:extLst>
              </a:tr>
              <a:tr h="749580">
                <a:tc>
                  <a:txBody>
                    <a:bodyPr/>
                    <a:lstStyle/>
                    <a:p>
                      <a:pPr algn="ctr"/>
                      <a:r>
                        <a:rPr lang="en-US" b="1" dirty="0">
                          <a:solidFill>
                            <a:schemeClr val="bg1"/>
                          </a:solidFill>
                        </a:rPr>
                        <a:t>Sprint Review</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C6770C"/>
                    </a:solidFill>
                  </a:tcPr>
                </a:tc>
                <a:tc>
                  <a:txBody>
                    <a:bodyPr/>
                    <a:lstStyle/>
                    <a:p>
                      <a:pPr algn="ctr"/>
                      <a:r>
                        <a:rPr lang="en-US" dirty="0">
                          <a:solidFill>
                            <a:schemeClr val="bg1"/>
                          </a:solidFill>
                        </a:rPr>
                        <a:t>Increment, Sprint, Product Backlog</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1EA185"/>
                    </a:solidFill>
                  </a:tcPr>
                </a:tc>
                <a:tc>
                  <a:txBody>
                    <a:bodyPr/>
                    <a:lstStyle/>
                    <a:p>
                      <a:pPr algn="ctr"/>
                      <a:r>
                        <a:rPr lang="en-US" dirty="0">
                          <a:solidFill>
                            <a:schemeClr val="bg1"/>
                          </a:solidFill>
                        </a:rPr>
                        <a:t>Product Backlog</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9BBB5C"/>
                    </a:solidFill>
                  </a:tcPr>
                </a:tc>
                <a:tc>
                  <a:txBody>
                    <a:bodyPr/>
                    <a:lstStyle/>
                    <a:p>
                      <a:pPr algn="ctr"/>
                      <a:r>
                        <a:rPr lang="en-US" dirty="0">
                          <a:solidFill>
                            <a:schemeClr val="bg1"/>
                          </a:solidFill>
                        </a:rPr>
                        <a:t>Scrum Team, Stakeholders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F29B26"/>
                    </a:solidFill>
                  </a:tcPr>
                </a:tc>
                <a:tc>
                  <a:txBody>
                    <a:bodyPr/>
                    <a:lstStyle/>
                    <a:p>
                      <a:pPr algn="ctr"/>
                      <a:r>
                        <a:rPr lang="en-US" dirty="0">
                          <a:solidFill>
                            <a:schemeClr val="bg1"/>
                          </a:solidFill>
                        </a:rPr>
                        <a:t>4 Hours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BD392F"/>
                    </a:solidFill>
                  </a:tcPr>
                </a:tc>
                <a:extLst>
                  <a:ext uri="{0D108BD9-81ED-4DB2-BD59-A6C34878D82A}">
                    <a16:rowId xmlns:a16="http://schemas.microsoft.com/office/drawing/2014/main" val="2500568818"/>
                  </a:ext>
                </a:extLst>
              </a:tr>
              <a:tr h="749580">
                <a:tc>
                  <a:txBody>
                    <a:bodyPr/>
                    <a:lstStyle/>
                    <a:p>
                      <a:pPr algn="ctr"/>
                      <a:r>
                        <a:rPr lang="en-US" b="1" dirty="0">
                          <a:solidFill>
                            <a:schemeClr val="bg1"/>
                          </a:solidFill>
                        </a:rPr>
                        <a:t>Sprint Retrospective</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8E2B23"/>
                    </a:solidFill>
                  </a:tcPr>
                </a:tc>
                <a:tc>
                  <a:txBody>
                    <a:bodyPr/>
                    <a:lstStyle/>
                    <a:p>
                      <a:pPr algn="ctr"/>
                      <a:r>
                        <a:rPr lang="en-US" dirty="0">
                          <a:solidFill>
                            <a:schemeClr val="bg1"/>
                          </a:solidFill>
                        </a:rPr>
                        <a:t>Sprint</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1EA185"/>
                    </a:solidFill>
                  </a:tcPr>
                </a:tc>
                <a:tc>
                  <a:txBody>
                    <a:bodyPr/>
                    <a:lstStyle/>
                    <a:p>
                      <a:pPr algn="ctr"/>
                      <a:r>
                        <a:rPr lang="en-US" dirty="0">
                          <a:solidFill>
                            <a:schemeClr val="bg1"/>
                          </a:solidFill>
                        </a:rPr>
                        <a:t>Actionable &amp; Committed Improvements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9BBB5C"/>
                    </a:solidFill>
                  </a:tcPr>
                </a:tc>
                <a:tc>
                  <a:txBody>
                    <a:bodyPr/>
                    <a:lstStyle/>
                    <a:p>
                      <a:pPr algn="ctr"/>
                      <a:r>
                        <a:rPr lang="en-US" dirty="0">
                          <a:solidFill>
                            <a:schemeClr val="bg1"/>
                          </a:solidFill>
                        </a:rPr>
                        <a:t>Scrum Team</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F29B26"/>
                    </a:solidFill>
                  </a:tcPr>
                </a:tc>
                <a:tc>
                  <a:txBody>
                    <a:bodyPr/>
                    <a:lstStyle/>
                    <a:p>
                      <a:pPr algn="ctr"/>
                      <a:r>
                        <a:rPr lang="en-US" dirty="0">
                          <a:solidFill>
                            <a:schemeClr val="bg1"/>
                          </a:solidFill>
                        </a:rPr>
                        <a:t>3 Hours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solidFill>
                      <a:srgbClr val="BD392F"/>
                    </a:solidFill>
                  </a:tcPr>
                </a:tc>
                <a:extLst>
                  <a:ext uri="{0D108BD9-81ED-4DB2-BD59-A6C34878D82A}">
                    <a16:rowId xmlns:a16="http://schemas.microsoft.com/office/drawing/2014/main" val="775073237"/>
                  </a:ext>
                </a:extLst>
              </a:tr>
            </a:tbl>
          </a:graphicData>
        </a:graphic>
      </p:graphicFrame>
    </p:spTree>
    <p:extLst>
      <p:ext uri="{BB962C8B-B14F-4D97-AF65-F5344CB8AC3E}">
        <p14:creationId xmlns:p14="http://schemas.microsoft.com/office/powerpoint/2010/main" val="1732892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Scrum Events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grpSp>
        <p:nvGrpSpPr>
          <p:cNvPr id="2" name="Group 1">
            <a:extLst>
              <a:ext uri="{FF2B5EF4-FFF2-40B4-BE49-F238E27FC236}">
                <a16:creationId xmlns:a16="http://schemas.microsoft.com/office/drawing/2014/main" id="{A682B4AF-4408-10DA-4683-49CBC8635B0F}"/>
              </a:ext>
            </a:extLst>
          </p:cNvPr>
          <p:cNvGrpSpPr/>
          <p:nvPr/>
        </p:nvGrpSpPr>
        <p:grpSpPr>
          <a:xfrm>
            <a:off x="395087" y="929986"/>
            <a:ext cx="10997441" cy="5221873"/>
            <a:chOff x="344753" y="997098"/>
            <a:chExt cx="10997441" cy="5221873"/>
          </a:xfrm>
        </p:grpSpPr>
        <p:grpSp>
          <p:nvGrpSpPr>
            <p:cNvPr id="20" name="Group 19">
              <a:extLst>
                <a:ext uri="{FF2B5EF4-FFF2-40B4-BE49-F238E27FC236}">
                  <a16:creationId xmlns:a16="http://schemas.microsoft.com/office/drawing/2014/main" id="{C1BC85B0-658C-FF08-1FBC-B86535AE6C8D}"/>
                </a:ext>
              </a:extLst>
            </p:cNvPr>
            <p:cNvGrpSpPr/>
            <p:nvPr/>
          </p:nvGrpSpPr>
          <p:grpSpPr>
            <a:xfrm>
              <a:off x="344753" y="1575268"/>
              <a:ext cx="2071292" cy="4643700"/>
              <a:chOff x="536350" y="1192967"/>
              <a:chExt cx="2071292" cy="4592538"/>
            </a:xfrm>
          </p:grpSpPr>
          <p:sp>
            <p:nvSpPr>
              <p:cNvPr id="8" name="Flowchart: Process 7">
                <a:extLst>
                  <a:ext uri="{FF2B5EF4-FFF2-40B4-BE49-F238E27FC236}">
                    <a16:creationId xmlns:a16="http://schemas.microsoft.com/office/drawing/2014/main" id="{E2F4EAB4-C804-6055-056B-5847ED67EE84}"/>
                  </a:ext>
                </a:extLst>
              </p:cNvPr>
              <p:cNvSpPr/>
              <p:nvPr/>
            </p:nvSpPr>
            <p:spPr>
              <a:xfrm>
                <a:off x="541679" y="1192971"/>
                <a:ext cx="2065963" cy="4592534"/>
              </a:xfrm>
              <a:prstGeom prst="flowChartProcess">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Every Scrum project render final product after number of cycles called Sprint</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Duration of Sprint – 2 to 4 weeks</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Act as container for other event elements</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Responsible for Product Backlog</a:t>
                </a:r>
              </a:p>
            </p:txBody>
          </p:sp>
          <p:sp>
            <p:nvSpPr>
              <p:cNvPr id="9" name="Rectangle 8">
                <a:extLst>
                  <a:ext uri="{FF2B5EF4-FFF2-40B4-BE49-F238E27FC236}">
                    <a16:creationId xmlns:a16="http://schemas.microsoft.com/office/drawing/2014/main" id="{66CDCC1D-F691-D51F-59C3-BE145B908732}"/>
                  </a:ext>
                </a:extLst>
              </p:cNvPr>
              <p:cNvSpPr/>
              <p:nvPr/>
            </p:nvSpPr>
            <p:spPr>
              <a:xfrm>
                <a:off x="536350" y="1192967"/>
                <a:ext cx="2065962" cy="564598"/>
              </a:xfrm>
              <a:prstGeom prst="rect">
                <a:avLst/>
              </a:prstGeom>
              <a:solidFill>
                <a:srgbClr val="44C0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Sprint</a:t>
                </a:r>
              </a:p>
            </p:txBody>
          </p:sp>
        </p:grpSp>
        <p:grpSp>
          <p:nvGrpSpPr>
            <p:cNvPr id="21" name="Group 20">
              <a:extLst>
                <a:ext uri="{FF2B5EF4-FFF2-40B4-BE49-F238E27FC236}">
                  <a16:creationId xmlns:a16="http://schemas.microsoft.com/office/drawing/2014/main" id="{6204089D-D2A4-B282-DE16-47C52E38E72D}"/>
                </a:ext>
              </a:extLst>
            </p:cNvPr>
            <p:cNvGrpSpPr/>
            <p:nvPr/>
          </p:nvGrpSpPr>
          <p:grpSpPr>
            <a:xfrm>
              <a:off x="2582951" y="1575266"/>
              <a:ext cx="2065964" cy="4643700"/>
              <a:chOff x="2774548" y="1192965"/>
              <a:chExt cx="2065964" cy="4592538"/>
            </a:xfrm>
          </p:grpSpPr>
          <p:sp>
            <p:nvSpPr>
              <p:cNvPr id="10" name="Flowchart: Process 9">
                <a:extLst>
                  <a:ext uri="{FF2B5EF4-FFF2-40B4-BE49-F238E27FC236}">
                    <a16:creationId xmlns:a16="http://schemas.microsoft.com/office/drawing/2014/main" id="{6B9598CA-A92A-4828-2071-36A15AE2ED31}"/>
                  </a:ext>
                </a:extLst>
              </p:cNvPr>
              <p:cNvSpPr/>
              <p:nvPr/>
            </p:nvSpPr>
            <p:spPr>
              <a:xfrm>
                <a:off x="2774549" y="1192969"/>
                <a:ext cx="2065963" cy="4592534"/>
              </a:xfrm>
              <a:prstGeom prst="flowChartProcess">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sz="1450" dirty="0">
                    <a:solidFill>
                      <a:schemeClr val="tx1"/>
                    </a:solidFill>
                  </a:rPr>
                  <a:t>Considered as first event in Sprint</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Duration of Sprint Planning – 8 hours for single sprint</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Comprise of Sprint objectives and sprint backlog</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endParaRPr lang="en-US" sz="1450" dirty="0">
                  <a:solidFill>
                    <a:schemeClr val="tx1"/>
                  </a:solidFill>
                </a:endParaRPr>
              </a:p>
            </p:txBody>
          </p:sp>
          <p:sp>
            <p:nvSpPr>
              <p:cNvPr id="11" name="Rectangle 10">
                <a:extLst>
                  <a:ext uri="{FF2B5EF4-FFF2-40B4-BE49-F238E27FC236}">
                    <a16:creationId xmlns:a16="http://schemas.microsoft.com/office/drawing/2014/main" id="{8DC309D8-7F52-97BC-D7B7-40675EB67AB0}"/>
                  </a:ext>
                </a:extLst>
              </p:cNvPr>
              <p:cNvSpPr/>
              <p:nvPr/>
            </p:nvSpPr>
            <p:spPr>
              <a:xfrm>
                <a:off x="2774548" y="1192965"/>
                <a:ext cx="2065963" cy="564599"/>
              </a:xfrm>
              <a:prstGeom prst="rect">
                <a:avLst/>
              </a:prstGeom>
              <a:solidFill>
                <a:srgbClr val="315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Sprint </a:t>
                </a:r>
              </a:p>
              <a:p>
                <a:pPr algn="ctr"/>
                <a:r>
                  <a:rPr lang="en-US" dirty="0"/>
                  <a:t>Planning</a:t>
                </a:r>
              </a:p>
            </p:txBody>
          </p:sp>
        </p:grpSp>
        <p:grpSp>
          <p:nvGrpSpPr>
            <p:cNvPr id="22" name="Group 21">
              <a:extLst>
                <a:ext uri="{FF2B5EF4-FFF2-40B4-BE49-F238E27FC236}">
                  <a16:creationId xmlns:a16="http://schemas.microsoft.com/office/drawing/2014/main" id="{F11EA5F2-9BE6-071F-EC2F-A26FEB77948D}"/>
                </a:ext>
              </a:extLst>
            </p:cNvPr>
            <p:cNvGrpSpPr/>
            <p:nvPr/>
          </p:nvGrpSpPr>
          <p:grpSpPr>
            <a:xfrm>
              <a:off x="4821152" y="1574799"/>
              <a:ext cx="2065963" cy="4644172"/>
              <a:chOff x="5012749" y="1192498"/>
              <a:chExt cx="2065963" cy="4593005"/>
            </a:xfrm>
          </p:grpSpPr>
          <p:sp>
            <p:nvSpPr>
              <p:cNvPr id="12" name="Flowchart: Process 11">
                <a:extLst>
                  <a:ext uri="{FF2B5EF4-FFF2-40B4-BE49-F238E27FC236}">
                    <a16:creationId xmlns:a16="http://schemas.microsoft.com/office/drawing/2014/main" id="{61B23288-A565-75DB-190F-32D985647F91}"/>
                  </a:ext>
                </a:extLst>
              </p:cNvPr>
              <p:cNvSpPr/>
              <p:nvPr/>
            </p:nvSpPr>
            <p:spPr>
              <a:xfrm>
                <a:off x="5012749" y="1192969"/>
                <a:ext cx="2065963" cy="4592534"/>
              </a:xfrm>
              <a:prstGeom prst="flowChartProcess">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endParaRPr lang="en-US" sz="1450" dirty="0">
                  <a:solidFill>
                    <a:schemeClr val="tx1"/>
                  </a:solidFill>
                </a:endParaRPr>
              </a:p>
              <a:p>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After Sprint Planning, Development team initiate functioning on Sprint objectives</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Duration - 15 mins daily meeting for next day work coordination</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Address accomplishments, obstacles during Scrum </a:t>
                </a:r>
              </a:p>
            </p:txBody>
          </p:sp>
          <p:sp>
            <p:nvSpPr>
              <p:cNvPr id="13" name="Rectangle 12">
                <a:extLst>
                  <a:ext uri="{FF2B5EF4-FFF2-40B4-BE49-F238E27FC236}">
                    <a16:creationId xmlns:a16="http://schemas.microsoft.com/office/drawing/2014/main" id="{CDD522AF-FF91-F7E9-5CB0-CC0D7342CF69}"/>
                  </a:ext>
                </a:extLst>
              </p:cNvPr>
              <p:cNvSpPr/>
              <p:nvPr/>
            </p:nvSpPr>
            <p:spPr>
              <a:xfrm>
                <a:off x="5012750" y="1192498"/>
                <a:ext cx="2065962" cy="564598"/>
              </a:xfrm>
              <a:prstGeom prst="rect">
                <a:avLst/>
              </a:prstGeom>
              <a:solidFill>
                <a:srgbClr val="E987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Daily </a:t>
                </a:r>
              </a:p>
              <a:p>
                <a:pPr algn="ctr"/>
                <a:r>
                  <a:rPr lang="en-US" dirty="0"/>
                  <a:t>Scrum</a:t>
                </a:r>
              </a:p>
            </p:txBody>
          </p:sp>
        </p:grpSp>
        <p:grpSp>
          <p:nvGrpSpPr>
            <p:cNvPr id="23" name="Group 22">
              <a:extLst>
                <a:ext uri="{FF2B5EF4-FFF2-40B4-BE49-F238E27FC236}">
                  <a16:creationId xmlns:a16="http://schemas.microsoft.com/office/drawing/2014/main" id="{4AA7370C-81D9-C294-2E42-7C0FD3A54404}"/>
                </a:ext>
              </a:extLst>
            </p:cNvPr>
            <p:cNvGrpSpPr/>
            <p:nvPr/>
          </p:nvGrpSpPr>
          <p:grpSpPr>
            <a:xfrm>
              <a:off x="7048692" y="1574796"/>
              <a:ext cx="2065963" cy="4644173"/>
              <a:chOff x="7240289" y="1192496"/>
              <a:chExt cx="2065963" cy="4593006"/>
            </a:xfrm>
          </p:grpSpPr>
          <p:sp>
            <p:nvSpPr>
              <p:cNvPr id="14" name="Flowchart: Process 13">
                <a:extLst>
                  <a:ext uri="{FF2B5EF4-FFF2-40B4-BE49-F238E27FC236}">
                    <a16:creationId xmlns:a16="http://schemas.microsoft.com/office/drawing/2014/main" id="{E86010D7-07C7-9B16-3F67-D904A607612E}"/>
                  </a:ext>
                </a:extLst>
              </p:cNvPr>
              <p:cNvSpPr/>
              <p:nvPr/>
            </p:nvSpPr>
            <p:spPr>
              <a:xfrm>
                <a:off x="7240289" y="1192967"/>
                <a:ext cx="2065963" cy="4592535"/>
              </a:xfrm>
              <a:prstGeom prst="flowChartProcess">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endParaRPr lang="en-US" sz="1450" dirty="0">
                  <a:solidFill>
                    <a:schemeClr val="tx1"/>
                  </a:solidFill>
                </a:endParaRPr>
              </a:p>
              <a:p>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Development team has follow-up session and describe result of Sprint to get feedback from user(customer)</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Sprint demo is meeting with client</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Product Owner represent Product Backlog status and progress completion date </a:t>
                </a:r>
              </a:p>
            </p:txBody>
          </p:sp>
          <p:sp>
            <p:nvSpPr>
              <p:cNvPr id="15" name="Rectangle 14">
                <a:extLst>
                  <a:ext uri="{FF2B5EF4-FFF2-40B4-BE49-F238E27FC236}">
                    <a16:creationId xmlns:a16="http://schemas.microsoft.com/office/drawing/2014/main" id="{1605A098-CB29-E98E-1FED-ADE91DC76453}"/>
                  </a:ext>
                </a:extLst>
              </p:cNvPr>
              <p:cNvSpPr/>
              <p:nvPr/>
            </p:nvSpPr>
            <p:spPr>
              <a:xfrm>
                <a:off x="7240289" y="1192496"/>
                <a:ext cx="2065963" cy="56459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Sprint </a:t>
                </a:r>
              </a:p>
              <a:p>
                <a:pPr algn="ctr"/>
                <a:r>
                  <a:rPr lang="en-US" dirty="0"/>
                  <a:t>Review</a:t>
                </a:r>
              </a:p>
            </p:txBody>
          </p:sp>
        </p:grpSp>
        <p:grpSp>
          <p:nvGrpSpPr>
            <p:cNvPr id="24" name="Group 23">
              <a:extLst>
                <a:ext uri="{FF2B5EF4-FFF2-40B4-BE49-F238E27FC236}">
                  <a16:creationId xmlns:a16="http://schemas.microsoft.com/office/drawing/2014/main" id="{EA2A2585-A0A8-B83C-516D-B866EF3FEF57}"/>
                </a:ext>
              </a:extLst>
            </p:cNvPr>
            <p:cNvGrpSpPr/>
            <p:nvPr/>
          </p:nvGrpSpPr>
          <p:grpSpPr>
            <a:xfrm>
              <a:off x="9276231" y="1574797"/>
              <a:ext cx="2065963" cy="4644173"/>
              <a:chOff x="9467828" y="1192497"/>
              <a:chExt cx="2065963" cy="4593006"/>
            </a:xfrm>
          </p:grpSpPr>
          <p:sp>
            <p:nvSpPr>
              <p:cNvPr id="16" name="Flowchart: Process 15">
                <a:extLst>
                  <a:ext uri="{FF2B5EF4-FFF2-40B4-BE49-F238E27FC236}">
                    <a16:creationId xmlns:a16="http://schemas.microsoft.com/office/drawing/2014/main" id="{77491331-4E0D-F095-B468-DEA082AB0F6D}"/>
                  </a:ext>
                </a:extLst>
              </p:cNvPr>
              <p:cNvSpPr/>
              <p:nvPr/>
            </p:nvSpPr>
            <p:spPr>
              <a:xfrm>
                <a:off x="9467828" y="1192967"/>
                <a:ext cx="2065963" cy="4592536"/>
              </a:xfrm>
              <a:prstGeom prst="flowChartProcess">
                <a:avLst/>
              </a:prstGeom>
              <a:solidFill>
                <a:srgbClr val="F2F1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endParaRPr lang="en-US" sz="1450" dirty="0">
                  <a:solidFill>
                    <a:schemeClr val="tx1"/>
                  </a:solidFill>
                </a:endParaRPr>
              </a:p>
              <a:p>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Internal Sprint review meeting discussing about scope of improvement in next Sprint</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Sprint review in context to people, procedures, relationships, tools, etc.</a:t>
                </a:r>
              </a:p>
              <a:p>
                <a:pPr marL="285750" indent="-285750">
                  <a:buFont typeface="Wingdings" panose="05000000000000000000" pitchFamily="2" charset="2"/>
                  <a:buChar char="ü"/>
                </a:pPr>
                <a:endParaRPr lang="en-US" sz="1450" dirty="0">
                  <a:solidFill>
                    <a:schemeClr val="tx1"/>
                  </a:solidFill>
                </a:endParaRPr>
              </a:p>
              <a:p>
                <a:pPr marL="285750" indent="-285750">
                  <a:buFont typeface="Wingdings" panose="05000000000000000000" pitchFamily="2" charset="2"/>
                  <a:buChar char="ü"/>
                </a:pPr>
                <a:r>
                  <a:rPr lang="en-US" sz="1450" dirty="0">
                    <a:solidFill>
                      <a:schemeClr val="tx1"/>
                    </a:solidFill>
                  </a:rPr>
                  <a:t>Duration for Sprint retrospective – 3 hours for one-month Sprint</a:t>
                </a:r>
              </a:p>
            </p:txBody>
          </p:sp>
          <p:sp>
            <p:nvSpPr>
              <p:cNvPr id="17" name="Rectangle 16">
                <a:extLst>
                  <a:ext uri="{FF2B5EF4-FFF2-40B4-BE49-F238E27FC236}">
                    <a16:creationId xmlns:a16="http://schemas.microsoft.com/office/drawing/2014/main" id="{CE1924B3-5DA2-3599-66F7-B03805ABC05E}"/>
                  </a:ext>
                </a:extLst>
              </p:cNvPr>
              <p:cNvSpPr/>
              <p:nvPr/>
            </p:nvSpPr>
            <p:spPr>
              <a:xfrm>
                <a:off x="9467828" y="1192497"/>
                <a:ext cx="2065962" cy="5645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Sprint Retrospective</a:t>
                </a:r>
              </a:p>
            </p:txBody>
          </p:sp>
        </p:grpSp>
        <p:pic>
          <p:nvPicPr>
            <p:cNvPr id="26" name="Picture 2" descr="Agile Certificate Coaching Company Addressing Various Events Associated To Scrum Rules PDF">
              <a:extLst>
                <a:ext uri="{FF2B5EF4-FFF2-40B4-BE49-F238E27FC236}">
                  <a16:creationId xmlns:a16="http://schemas.microsoft.com/office/drawing/2014/main" id="{08ADC120-977D-151D-FAA7-800B462D82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89" t="43572" r="86775" b="49201"/>
            <a:stretch/>
          </p:blipFill>
          <p:spPr bwMode="auto">
            <a:xfrm>
              <a:off x="1213502" y="997098"/>
              <a:ext cx="504203" cy="4956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gile Certificate Coaching Company Addressing Various Events Associated To Scrum Rules PDF">
              <a:extLst>
                <a:ext uri="{FF2B5EF4-FFF2-40B4-BE49-F238E27FC236}">
                  <a16:creationId xmlns:a16="http://schemas.microsoft.com/office/drawing/2014/main" id="{31D8015D-5411-D841-F1BC-749F545FAB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74" t="44423" r="67231" b="49969"/>
            <a:stretch/>
          </p:blipFill>
          <p:spPr bwMode="auto">
            <a:xfrm>
              <a:off x="3415105" y="1108195"/>
              <a:ext cx="401653" cy="3845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Agile Certificate Coaching Company Addressing Various Events Associated To Scrum Rules PDF">
              <a:extLst>
                <a:ext uri="{FF2B5EF4-FFF2-40B4-BE49-F238E27FC236}">
                  <a16:creationId xmlns:a16="http://schemas.microsoft.com/office/drawing/2014/main" id="{3FD7EB46-2ACF-EDF5-532B-F9B287F28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99" t="43655" r="48037" b="49117"/>
            <a:stretch/>
          </p:blipFill>
          <p:spPr bwMode="auto">
            <a:xfrm>
              <a:off x="5594198" y="997098"/>
              <a:ext cx="519870" cy="495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print Review Icons - Free SVG &amp; PNG Sprint Review Images - Noun Project">
              <a:extLst>
                <a:ext uri="{FF2B5EF4-FFF2-40B4-BE49-F238E27FC236}">
                  <a16:creationId xmlns:a16="http://schemas.microsoft.com/office/drawing/2014/main" id="{9B12D78B-8071-3ABC-D82F-3339FB279338}"/>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1508" y="1072233"/>
              <a:ext cx="480345" cy="4803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gile Certificate Coaching Company Addressing Various Events Associated To Scrum Rules PDF">
              <a:extLst>
                <a:ext uri="{FF2B5EF4-FFF2-40B4-BE49-F238E27FC236}">
                  <a16:creationId xmlns:a16="http://schemas.microsoft.com/office/drawing/2014/main" id="{EDDE8AB1-1324-2B0F-828B-B253C69C4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58" t="43136" r="8878" b="49637"/>
            <a:stretch/>
          </p:blipFill>
          <p:spPr bwMode="auto">
            <a:xfrm>
              <a:off x="10149293" y="1033418"/>
              <a:ext cx="519870" cy="4956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876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Activity</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140403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40EC406-8C05-1C0B-21E4-CB707A20B395}"/>
              </a:ext>
            </a:extLst>
          </p:cNvPr>
          <p:cNvSpPr>
            <a:spLocks noGrp="1"/>
          </p:cNvSpPr>
          <p:nvPr>
            <p:ph type="title"/>
          </p:nvPr>
        </p:nvSpPr>
        <p:spPr>
          <a:xfrm>
            <a:off x="0" y="0"/>
            <a:ext cx="12192000" cy="640080"/>
          </a:xfrm>
          <a:solidFill>
            <a:srgbClr val="00B050"/>
          </a:solidFill>
        </p:spPr>
        <p:txBody>
          <a:bodyPr/>
          <a:lstStyle/>
          <a:p>
            <a:r>
              <a:rPr lang="en-US" b="1" i="0" dirty="0">
                <a:effectLst/>
              </a:rPr>
              <a:t>Activity: Scrum Meetings</a:t>
            </a:r>
            <a:endParaRPr lang="en-US" dirty="0"/>
          </a:p>
        </p:txBody>
      </p:sp>
      <p:sp>
        <p:nvSpPr>
          <p:cNvPr id="3" name="TextBox 2">
            <a:extLst>
              <a:ext uri="{FF2B5EF4-FFF2-40B4-BE49-F238E27FC236}">
                <a16:creationId xmlns:a16="http://schemas.microsoft.com/office/drawing/2014/main" id="{D2F69465-411F-FB97-437B-88B576306E2A}"/>
              </a:ext>
            </a:extLst>
          </p:cNvPr>
          <p:cNvSpPr txBox="1"/>
          <p:nvPr/>
        </p:nvSpPr>
        <p:spPr>
          <a:xfrm>
            <a:off x="180392" y="640080"/>
            <a:ext cx="11681926" cy="6463308"/>
          </a:xfrm>
          <a:prstGeom prst="rect">
            <a:avLst/>
          </a:prstGeom>
          <a:noFill/>
        </p:spPr>
        <p:txBody>
          <a:bodyPr wrap="square">
            <a:spAutoFit/>
          </a:bodyPr>
          <a:lstStyle/>
          <a:p>
            <a:pPr algn="ctr"/>
            <a:r>
              <a:rPr lang="en-US" sz="1800" b="1" i="0" dirty="0">
                <a:solidFill>
                  <a:srgbClr val="374151"/>
                </a:solidFill>
                <a:effectLst/>
                <a:latin typeface="Söhne"/>
              </a:rPr>
              <a:t>Title: "Revamping E-Commerce: Applying Scrum Events for Project Success“</a:t>
            </a:r>
          </a:p>
          <a:p>
            <a:pPr algn="l"/>
            <a:endParaRPr lang="en-US" sz="1800" b="1" i="0" dirty="0">
              <a:solidFill>
                <a:srgbClr val="374151"/>
              </a:solidFill>
              <a:effectLst/>
              <a:latin typeface="Söhne"/>
            </a:endParaRPr>
          </a:p>
          <a:p>
            <a:pPr algn="l"/>
            <a:r>
              <a:rPr lang="en-US" sz="1800" b="1" i="0" dirty="0">
                <a:solidFill>
                  <a:srgbClr val="374151"/>
                </a:solidFill>
                <a:effectLst/>
                <a:latin typeface="Söhne"/>
              </a:rPr>
              <a:t>Introduction: </a:t>
            </a:r>
            <a:r>
              <a:rPr lang="en-US" sz="1800" b="0" i="0" dirty="0">
                <a:solidFill>
                  <a:srgbClr val="374151"/>
                </a:solidFill>
                <a:effectLst/>
                <a:latin typeface="Söhne"/>
              </a:rPr>
              <a:t>In this case study, we'll dive into the world of e-commerce with a focus on a company called "</a:t>
            </a:r>
            <a:r>
              <a:rPr lang="en-US" sz="1800" b="0" i="0" dirty="0" err="1">
                <a:solidFill>
                  <a:srgbClr val="374151"/>
                </a:solidFill>
                <a:effectLst/>
                <a:latin typeface="Söhne"/>
              </a:rPr>
              <a:t>DigitalMart</a:t>
            </a:r>
            <a:r>
              <a:rPr lang="en-US" sz="1800" b="0" i="0" dirty="0">
                <a:solidFill>
                  <a:srgbClr val="374151"/>
                </a:solidFill>
                <a:effectLst/>
                <a:latin typeface="Söhne"/>
              </a:rPr>
              <a:t>." As a university teacher, your students will have the opportunity to analyze </a:t>
            </a:r>
            <a:r>
              <a:rPr lang="en-US" sz="1800" b="0" i="0" dirty="0" err="1">
                <a:solidFill>
                  <a:srgbClr val="374151"/>
                </a:solidFill>
                <a:effectLst/>
                <a:latin typeface="Söhne"/>
              </a:rPr>
              <a:t>DigitalMart's</a:t>
            </a:r>
            <a:r>
              <a:rPr lang="en-US" sz="1800" b="0" i="0" dirty="0">
                <a:solidFill>
                  <a:srgbClr val="374151"/>
                </a:solidFill>
                <a:effectLst/>
                <a:latin typeface="Söhne"/>
              </a:rPr>
              <a:t> challenges and apply Scrum events to devise effective solutions. Through this exercise, students will learn how Scrum events can drive collaboration, transparency, and continuous improvement in a dynamic business environment.</a:t>
            </a:r>
          </a:p>
          <a:p>
            <a:pPr algn="l"/>
            <a:endParaRPr lang="en-US" sz="1800" b="0" i="0" dirty="0">
              <a:solidFill>
                <a:srgbClr val="374151"/>
              </a:solidFill>
              <a:effectLst/>
              <a:latin typeface="Söhne"/>
            </a:endParaRPr>
          </a:p>
          <a:p>
            <a:pPr algn="l"/>
            <a:r>
              <a:rPr lang="en-US" sz="1800" b="1" i="0" dirty="0">
                <a:solidFill>
                  <a:srgbClr val="374151"/>
                </a:solidFill>
                <a:effectLst/>
                <a:latin typeface="Söhne"/>
              </a:rPr>
              <a:t>Background: </a:t>
            </a:r>
            <a:r>
              <a:rPr lang="en-US" sz="1800" b="0" i="0" dirty="0" err="1">
                <a:solidFill>
                  <a:srgbClr val="374151"/>
                </a:solidFill>
                <a:effectLst/>
                <a:latin typeface="Söhne"/>
              </a:rPr>
              <a:t>DigitalMart</a:t>
            </a:r>
            <a:r>
              <a:rPr lang="en-US" sz="1800" b="0" i="0" dirty="0">
                <a:solidFill>
                  <a:srgbClr val="374151"/>
                </a:solidFill>
                <a:effectLst/>
                <a:latin typeface="Söhne"/>
              </a:rPr>
              <a:t> is an online marketplace that connects buyers and sellers. Due to the rapidly changing e-commerce landscape, the company recognizes the need for agility to stay competitive. They have decided to implement the Scrum framework to enhance their product development process.</a:t>
            </a:r>
          </a:p>
          <a:p>
            <a:pPr algn="l"/>
            <a:endParaRPr lang="en-US" sz="1800" b="0" i="0" dirty="0">
              <a:solidFill>
                <a:srgbClr val="374151"/>
              </a:solidFill>
              <a:effectLst/>
              <a:latin typeface="Söhne"/>
            </a:endParaRPr>
          </a:p>
          <a:p>
            <a:pPr algn="l"/>
            <a:r>
              <a:rPr lang="en-US" sz="1800" b="1" i="0" dirty="0">
                <a:solidFill>
                  <a:srgbClr val="374151"/>
                </a:solidFill>
                <a:effectLst/>
                <a:latin typeface="Söhne"/>
              </a:rPr>
              <a:t>Scrum Events at </a:t>
            </a:r>
            <a:r>
              <a:rPr lang="en-US" sz="1800" b="1" i="0" dirty="0" err="1">
                <a:solidFill>
                  <a:srgbClr val="374151"/>
                </a:solidFill>
                <a:effectLst/>
                <a:latin typeface="Söhne"/>
              </a:rPr>
              <a:t>DigitalMart</a:t>
            </a:r>
            <a:r>
              <a:rPr lang="en-US" sz="1800" b="1" i="0" dirty="0">
                <a:solidFill>
                  <a:srgbClr val="374151"/>
                </a:solidFill>
                <a:effectLst/>
                <a:latin typeface="Söhne"/>
              </a:rPr>
              <a:t>:</a:t>
            </a:r>
          </a:p>
          <a:p>
            <a:pPr algn="l">
              <a:buFont typeface="+mj-lt"/>
              <a:buAutoNum type="arabicPeriod"/>
            </a:pPr>
            <a:r>
              <a:rPr lang="en-US" sz="1800" b="1" i="0" dirty="0">
                <a:solidFill>
                  <a:srgbClr val="374151"/>
                </a:solidFill>
                <a:effectLst/>
                <a:latin typeface="Söhne"/>
              </a:rPr>
              <a:t>Sprint Planning</a:t>
            </a:r>
            <a:r>
              <a:rPr lang="en-US" sz="1800" b="0" i="0" dirty="0">
                <a:solidFill>
                  <a:srgbClr val="374151"/>
                </a:solidFill>
                <a:effectLst/>
                <a:latin typeface="Söhne"/>
              </a:rPr>
              <a:t>: The team meets to determine the work that will be completed in the upcoming Sprint. The Product Owner presents the top items from the Product Backlog, and the Development Team collaborates to create a Sprint Goal and select items they commit to completing.</a:t>
            </a:r>
          </a:p>
          <a:p>
            <a:pPr algn="l">
              <a:buFont typeface="+mj-lt"/>
              <a:buAutoNum type="arabicPeriod"/>
            </a:pPr>
            <a:r>
              <a:rPr lang="en-US" sz="1800" b="1" i="0" dirty="0">
                <a:solidFill>
                  <a:srgbClr val="374151"/>
                </a:solidFill>
                <a:effectLst/>
                <a:latin typeface="Söhne"/>
              </a:rPr>
              <a:t>Daily Scrum (Daily Standup)</a:t>
            </a:r>
            <a:r>
              <a:rPr lang="en-US" sz="1800" b="0" i="0" dirty="0">
                <a:solidFill>
                  <a:srgbClr val="374151"/>
                </a:solidFill>
                <a:effectLst/>
                <a:latin typeface="Söhne"/>
              </a:rPr>
              <a:t>: A 15-minute daily meeting for the Development Team to synchronize their work. Each team member answers three questions: What did I complete yesterday? What will I work on today? Are there any obstacles in my way?</a:t>
            </a:r>
          </a:p>
          <a:p>
            <a:pPr algn="l">
              <a:buFont typeface="+mj-lt"/>
              <a:buAutoNum type="arabicPeriod"/>
            </a:pPr>
            <a:r>
              <a:rPr lang="en-US" sz="1800" b="1" i="0" dirty="0">
                <a:solidFill>
                  <a:srgbClr val="374151"/>
                </a:solidFill>
                <a:effectLst/>
                <a:latin typeface="Söhne"/>
              </a:rPr>
              <a:t>Sprint Review</a:t>
            </a:r>
            <a:r>
              <a:rPr lang="en-US" sz="1800" b="0" i="0" dirty="0">
                <a:solidFill>
                  <a:srgbClr val="374151"/>
                </a:solidFill>
                <a:effectLst/>
                <a:latin typeface="Söhne"/>
              </a:rPr>
              <a:t>: At the end of each Sprint, the team presents the work they've completed to stakeholders, including a demonstration of the product increment. Feedback is gathered to inform the next Sprint.</a:t>
            </a:r>
          </a:p>
          <a:p>
            <a:pPr algn="l">
              <a:buFont typeface="+mj-lt"/>
              <a:buAutoNum type="arabicPeriod"/>
            </a:pPr>
            <a:r>
              <a:rPr lang="en-US" sz="1800" b="1" i="0" dirty="0">
                <a:solidFill>
                  <a:srgbClr val="374151"/>
                </a:solidFill>
                <a:effectLst/>
                <a:latin typeface="Söhne"/>
              </a:rPr>
              <a:t>Sprint Retrospective</a:t>
            </a:r>
            <a:r>
              <a:rPr lang="en-US" sz="1800" b="0" i="0" dirty="0">
                <a:solidFill>
                  <a:srgbClr val="374151"/>
                </a:solidFill>
                <a:effectLst/>
                <a:latin typeface="Söhne"/>
              </a:rPr>
              <a:t>: After the Sprint Review and before the next Sprint Planning, the team reflects on their performance and identifies improvement opportunities. The Scrum Master facilitates this meeting to foster continuous improvement.</a:t>
            </a:r>
          </a:p>
          <a:p>
            <a:pPr algn="l"/>
            <a:endParaRPr lang="en-US" sz="1800" b="0" i="0" dirty="0">
              <a:solidFill>
                <a:srgbClr val="374151"/>
              </a:solidFill>
              <a:effectLst/>
              <a:latin typeface="Söhne"/>
            </a:endParaRPr>
          </a:p>
        </p:txBody>
      </p:sp>
    </p:spTree>
    <p:extLst>
      <p:ext uri="{BB962C8B-B14F-4D97-AF65-F5344CB8AC3E}">
        <p14:creationId xmlns:p14="http://schemas.microsoft.com/office/powerpoint/2010/main" val="1563157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Activity: Scrum Meetings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sp>
        <p:nvSpPr>
          <p:cNvPr id="5" name="TextBox 4">
            <a:extLst>
              <a:ext uri="{FF2B5EF4-FFF2-40B4-BE49-F238E27FC236}">
                <a16:creationId xmlns:a16="http://schemas.microsoft.com/office/drawing/2014/main" id="{87B00C44-B68C-2D59-9670-FAAC24AE8A01}"/>
              </a:ext>
            </a:extLst>
          </p:cNvPr>
          <p:cNvSpPr txBox="1"/>
          <p:nvPr/>
        </p:nvSpPr>
        <p:spPr>
          <a:xfrm>
            <a:off x="214604" y="821639"/>
            <a:ext cx="11409783" cy="5847755"/>
          </a:xfrm>
          <a:prstGeom prst="rect">
            <a:avLst/>
          </a:prstGeom>
          <a:noFill/>
        </p:spPr>
        <p:txBody>
          <a:bodyPr wrap="square">
            <a:spAutoFit/>
          </a:bodyPr>
          <a:lstStyle/>
          <a:p>
            <a:pPr algn="l"/>
            <a:r>
              <a:rPr lang="en-US" sz="1700" b="1" i="0" dirty="0">
                <a:solidFill>
                  <a:srgbClr val="374151"/>
                </a:solidFill>
                <a:effectLst/>
                <a:latin typeface="Söhne"/>
              </a:rPr>
              <a:t>Challenges Faced:</a:t>
            </a:r>
          </a:p>
          <a:p>
            <a:pPr algn="l">
              <a:buFont typeface="+mj-lt"/>
              <a:buAutoNum type="arabicPeriod"/>
            </a:pPr>
            <a:r>
              <a:rPr lang="en-US" sz="1700" i="0" u="sng" dirty="0">
                <a:solidFill>
                  <a:srgbClr val="374151"/>
                </a:solidFill>
                <a:effectLst/>
                <a:latin typeface="Söhne"/>
              </a:rPr>
              <a:t>Scope Creep</a:t>
            </a:r>
            <a:r>
              <a:rPr lang="en-US" sz="1700" i="0" dirty="0">
                <a:solidFill>
                  <a:srgbClr val="374151"/>
                </a:solidFill>
                <a:effectLst/>
                <a:latin typeface="Söhne"/>
              </a:rPr>
              <a:t>: </a:t>
            </a:r>
            <a:r>
              <a:rPr lang="en-US" sz="1700" b="0" i="0" dirty="0">
                <a:solidFill>
                  <a:srgbClr val="374151"/>
                </a:solidFill>
                <a:effectLst/>
                <a:latin typeface="Söhne"/>
              </a:rPr>
              <a:t>During Sprints, new feature requests frequently emerge from stakeholders, causing the team to struggle with maintaining the Sprint Goal.</a:t>
            </a:r>
          </a:p>
          <a:p>
            <a:pPr algn="l">
              <a:buFont typeface="+mj-lt"/>
              <a:buAutoNum type="arabicPeriod"/>
            </a:pPr>
            <a:r>
              <a:rPr lang="en-US" sz="1700" u="sng" dirty="0">
                <a:solidFill>
                  <a:srgbClr val="374151"/>
                </a:solidFill>
                <a:latin typeface="Söhne"/>
              </a:rPr>
              <a:t>Lack of Transparency</a:t>
            </a:r>
            <a:r>
              <a:rPr lang="en-US" sz="1700" dirty="0">
                <a:solidFill>
                  <a:srgbClr val="374151"/>
                </a:solidFill>
                <a:latin typeface="Söhne"/>
              </a:rPr>
              <a:t>: </a:t>
            </a:r>
            <a:r>
              <a:rPr lang="en-US" sz="1700" b="0" i="0" dirty="0">
                <a:solidFill>
                  <a:srgbClr val="374151"/>
                </a:solidFill>
                <a:effectLst/>
                <a:latin typeface="Söhne"/>
              </a:rPr>
              <a:t>The Development Team is working in isolation, and stakeholders have minimal insight into their progress until the end of the Sprint.</a:t>
            </a:r>
          </a:p>
          <a:p>
            <a:pPr algn="l">
              <a:buFont typeface="+mj-lt"/>
              <a:buAutoNum type="arabicPeriod"/>
            </a:pPr>
            <a:r>
              <a:rPr lang="en-US" sz="1700" u="sng" dirty="0">
                <a:solidFill>
                  <a:srgbClr val="374151"/>
                </a:solidFill>
                <a:latin typeface="Söhne"/>
              </a:rPr>
              <a:t>Ineffective Daily Scrums</a:t>
            </a:r>
            <a:r>
              <a:rPr lang="en-US" sz="1700" dirty="0">
                <a:solidFill>
                  <a:srgbClr val="374151"/>
                </a:solidFill>
                <a:latin typeface="Söhne"/>
              </a:rPr>
              <a:t>: </a:t>
            </a:r>
            <a:r>
              <a:rPr lang="en-US" sz="1700" b="0" i="0" dirty="0">
                <a:solidFill>
                  <a:srgbClr val="374151"/>
                </a:solidFill>
                <a:effectLst/>
                <a:latin typeface="Söhne"/>
              </a:rPr>
              <a:t>Daily Standup meetings are becoming lengthy and veering off track, leading to disengagement among team members.</a:t>
            </a:r>
          </a:p>
          <a:p>
            <a:pPr algn="l">
              <a:buFont typeface="+mj-lt"/>
              <a:buAutoNum type="arabicPeriod"/>
            </a:pPr>
            <a:r>
              <a:rPr lang="en-US" sz="1700" u="sng" dirty="0">
                <a:solidFill>
                  <a:srgbClr val="374151"/>
                </a:solidFill>
                <a:latin typeface="Söhne"/>
              </a:rPr>
              <a:t>Limited Stakeholder Involvement</a:t>
            </a:r>
            <a:r>
              <a:rPr lang="en-US" sz="1700" dirty="0">
                <a:solidFill>
                  <a:srgbClr val="374151"/>
                </a:solidFill>
                <a:latin typeface="Söhne"/>
              </a:rPr>
              <a:t>: </a:t>
            </a:r>
            <a:r>
              <a:rPr lang="en-US" sz="1700" b="0" i="0" dirty="0">
                <a:solidFill>
                  <a:srgbClr val="374151"/>
                </a:solidFill>
                <a:effectLst/>
                <a:latin typeface="Söhne"/>
              </a:rPr>
              <a:t>Stakeholders are only engaged during Sprint Review, resulting in delayed feedback and missed opportunities for alignment.</a:t>
            </a:r>
          </a:p>
          <a:p>
            <a:pPr algn="l">
              <a:buFont typeface="+mj-lt"/>
              <a:buAutoNum type="arabicPeriod"/>
            </a:pPr>
            <a:r>
              <a:rPr lang="en-US" sz="1700" u="sng" dirty="0">
                <a:solidFill>
                  <a:srgbClr val="374151"/>
                </a:solidFill>
                <a:latin typeface="Söhne"/>
              </a:rPr>
              <a:t>Stagnation in Improvement</a:t>
            </a:r>
            <a:r>
              <a:rPr lang="en-US" sz="1700" dirty="0">
                <a:solidFill>
                  <a:srgbClr val="374151"/>
                </a:solidFill>
                <a:latin typeface="Söhne"/>
              </a:rPr>
              <a:t>: </a:t>
            </a:r>
            <a:r>
              <a:rPr lang="en-US" sz="1700" b="0" i="0" dirty="0">
                <a:solidFill>
                  <a:srgbClr val="374151"/>
                </a:solidFill>
                <a:effectLst/>
                <a:latin typeface="Söhne"/>
              </a:rPr>
              <a:t>Sprint Retrospectives are not resulting in actionable improvements, and the team is unsure how to address the identified issues.</a:t>
            </a:r>
          </a:p>
          <a:p>
            <a:pPr algn="l"/>
            <a:endParaRPr lang="en-US" sz="1700" b="0" i="0" dirty="0">
              <a:solidFill>
                <a:srgbClr val="374151"/>
              </a:solidFill>
              <a:effectLst/>
              <a:latin typeface="Söhne"/>
            </a:endParaRPr>
          </a:p>
          <a:p>
            <a:pPr algn="l"/>
            <a:r>
              <a:rPr lang="en-US" sz="1700" b="1" i="0" dirty="0">
                <a:solidFill>
                  <a:srgbClr val="374151"/>
                </a:solidFill>
                <a:effectLst/>
                <a:latin typeface="Söhne"/>
              </a:rPr>
              <a:t>Discussion Questions:</a:t>
            </a:r>
          </a:p>
          <a:p>
            <a:pPr algn="l">
              <a:buFont typeface="+mj-lt"/>
              <a:buAutoNum type="arabicPeriod"/>
            </a:pPr>
            <a:r>
              <a:rPr lang="en-US" sz="1700" b="0" i="0" dirty="0">
                <a:solidFill>
                  <a:srgbClr val="374151"/>
                </a:solidFill>
                <a:effectLst/>
                <a:latin typeface="Söhne"/>
              </a:rPr>
              <a:t>How can </a:t>
            </a:r>
            <a:r>
              <a:rPr lang="en-US" sz="1700" b="0" i="0" dirty="0" err="1">
                <a:solidFill>
                  <a:srgbClr val="374151"/>
                </a:solidFill>
                <a:effectLst/>
                <a:latin typeface="Söhne"/>
              </a:rPr>
              <a:t>DigitalMart's</a:t>
            </a:r>
            <a:r>
              <a:rPr lang="en-US" sz="1700" b="0" i="0" dirty="0">
                <a:solidFill>
                  <a:srgbClr val="374151"/>
                </a:solidFill>
                <a:effectLst/>
                <a:latin typeface="Söhne"/>
              </a:rPr>
              <a:t> Development Team better handle scope creep during a Sprint while still remaining focused on the Sprint Goal?</a:t>
            </a:r>
          </a:p>
          <a:p>
            <a:pPr algn="l">
              <a:buFont typeface="+mj-lt"/>
              <a:buAutoNum type="arabicPeriod"/>
            </a:pPr>
            <a:r>
              <a:rPr lang="en-US" sz="1700" b="0" i="0" dirty="0">
                <a:solidFill>
                  <a:srgbClr val="374151"/>
                </a:solidFill>
                <a:effectLst/>
                <a:latin typeface="Söhne"/>
              </a:rPr>
              <a:t>What strategies can the Scrum Master employ to enhance transparency in the development process and keep stakeholders informed?</a:t>
            </a:r>
          </a:p>
          <a:p>
            <a:pPr algn="l">
              <a:buFont typeface="+mj-lt"/>
              <a:buAutoNum type="arabicPeriod"/>
            </a:pPr>
            <a:r>
              <a:rPr lang="en-US" sz="1700" b="0" i="0" dirty="0">
                <a:solidFill>
                  <a:srgbClr val="374151"/>
                </a:solidFill>
                <a:effectLst/>
                <a:latin typeface="Söhne"/>
              </a:rPr>
              <a:t>Suggest techniques that the Development Team can implement to make their Daily Scrum meetings more efficient and effective.</a:t>
            </a:r>
          </a:p>
          <a:p>
            <a:pPr algn="l">
              <a:buFont typeface="+mj-lt"/>
              <a:buAutoNum type="arabicPeriod"/>
            </a:pPr>
            <a:r>
              <a:rPr lang="en-US" sz="1700" b="0" i="0" dirty="0">
                <a:solidFill>
                  <a:srgbClr val="374151"/>
                </a:solidFill>
                <a:effectLst/>
                <a:latin typeface="Söhne"/>
              </a:rPr>
              <a:t>How can </a:t>
            </a:r>
            <a:r>
              <a:rPr lang="en-US" sz="1700" b="0" i="0" dirty="0" err="1">
                <a:solidFill>
                  <a:srgbClr val="374151"/>
                </a:solidFill>
                <a:effectLst/>
                <a:latin typeface="Söhne"/>
              </a:rPr>
              <a:t>DigitalMart</a:t>
            </a:r>
            <a:r>
              <a:rPr lang="en-US" sz="1700" b="0" i="0" dirty="0">
                <a:solidFill>
                  <a:srgbClr val="374151"/>
                </a:solidFill>
                <a:effectLst/>
                <a:latin typeface="Söhne"/>
              </a:rPr>
              <a:t> involve stakeholders more consistently throughout the Sprint, rather than just during the Sprint Review?</a:t>
            </a:r>
          </a:p>
          <a:p>
            <a:pPr algn="l">
              <a:buFont typeface="+mj-lt"/>
              <a:buAutoNum type="arabicPeriod"/>
            </a:pPr>
            <a:r>
              <a:rPr lang="en-US" sz="1700" b="0" i="0" dirty="0">
                <a:solidFill>
                  <a:srgbClr val="374151"/>
                </a:solidFill>
                <a:effectLst/>
                <a:latin typeface="Söhne"/>
              </a:rPr>
              <a:t>Provide recommendations for the Scrum Master to revitalize the Sprint Retrospective, ensuring that identified improvements are acted upon.</a:t>
            </a:r>
            <a:endParaRPr lang="en-US" sz="1700" dirty="0"/>
          </a:p>
        </p:txBody>
      </p:sp>
    </p:spTree>
    <p:extLst>
      <p:ext uri="{BB962C8B-B14F-4D97-AF65-F5344CB8AC3E}">
        <p14:creationId xmlns:p14="http://schemas.microsoft.com/office/powerpoint/2010/main" val="3335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Scrum Principles</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350015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7D3ABA3-2714-E50B-305C-27E8E4306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97" t="20734" r="6423" b="5899"/>
          <a:stretch/>
        </p:blipFill>
        <p:spPr bwMode="auto">
          <a:xfrm>
            <a:off x="917197" y="1173834"/>
            <a:ext cx="10592500" cy="46843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Key Scrum Principles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spTree>
    <p:extLst>
      <p:ext uri="{BB962C8B-B14F-4D97-AF65-F5344CB8AC3E}">
        <p14:creationId xmlns:p14="http://schemas.microsoft.com/office/powerpoint/2010/main" val="404897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6" name="Picture 5">
            <a:extLst>
              <a:ext uri="{FF2B5EF4-FFF2-40B4-BE49-F238E27FC236}">
                <a16:creationId xmlns:a16="http://schemas.microsoft.com/office/drawing/2014/main" id="{A16A25BA-CA03-D6E7-A4BE-32772236ED1A}"/>
              </a:ext>
            </a:extLst>
          </p:cNvPr>
          <p:cNvPicPr>
            <a:picLocks noChangeAspect="1"/>
          </p:cNvPicPr>
          <p:nvPr/>
        </p:nvPicPr>
        <p:blipFill rotWithShape="1">
          <a:blip r:embed="rId4"/>
          <a:srcRect l="1254" t="1961" r="914" b="2091"/>
          <a:stretch/>
        </p:blipFill>
        <p:spPr>
          <a:xfrm>
            <a:off x="0" y="0"/>
            <a:ext cx="12192000" cy="6911073"/>
          </a:xfrm>
          <a:prstGeom prst="rect">
            <a:avLst/>
          </a:prstGeom>
        </p:spPr>
      </p:pic>
    </p:spTree>
    <p:extLst>
      <p:ext uri="{BB962C8B-B14F-4D97-AF65-F5344CB8AC3E}">
        <p14:creationId xmlns:p14="http://schemas.microsoft.com/office/powerpoint/2010/main" val="74317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Key Scrum Principles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pic>
        <p:nvPicPr>
          <p:cNvPr id="7" name="Picture 6">
            <a:extLst>
              <a:ext uri="{FF2B5EF4-FFF2-40B4-BE49-F238E27FC236}">
                <a16:creationId xmlns:a16="http://schemas.microsoft.com/office/drawing/2014/main" id="{975D4C91-05D6-3FF6-6B34-D7E013728EBD}"/>
              </a:ext>
            </a:extLst>
          </p:cNvPr>
          <p:cNvPicPr>
            <a:picLocks noChangeAspect="1"/>
          </p:cNvPicPr>
          <p:nvPr/>
        </p:nvPicPr>
        <p:blipFill rotWithShape="1">
          <a:blip r:embed="rId3">
            <a:duotone>
              <a:schemeClr val="accent1">
                <a:shade val="45000"/>
                <a:satMod val="135000"/>
              </a:schemeClr>
              <a:prstClr val="white"/>
            </a:duotone>
          </a:blip>
          <a:srcRect l="11973" t="4656" r="12262" b="4627"/>
          <a:stretch/>
        </p:blipFill>
        <p:spPr>
          <a:xfrm>
            <a:off x="0" y="998290"/>
            <a:ext cx="4983747" cy="5016616"/>
          </a:xfrm>
          <a:prstGeom prst="rect">
            <a:avLst/>
          </a:prstGeom>
        </p:spPr>
      </p:pic>
      <p:sp>
        <p:nvSpPr>
          <p:cNvPr id="8" name="TextBox 7">
            <a:extLst>
              <a:ext uri="{FF2B5EF4-FFF2-40B4-BE49-F238E27FC236}">
                <a16:creationId xmlns:a16="http://schemas.microsoft.com/office/drawing/2014/main" id="{984A692C-2D3A-19DB-ED95-A1F85BEEE39C}"/>
              </a:ext>
            </a:extLst>
          </p:cNvPr>
          <p:cNvSpPr txBox="1"/>
          <p:nvPr/>
        </p:nvSpPr>
        <p:spPr>
          <a:xfrm>
            <a:off x="4481804" y="843094"/>
            <a:ext cx="7413783" cy="600164"/>
          </a:xfrm>
          <a:prstGeom prst="rect">
            <a:avLst/>
          </a:prstGeom>
          <a:solidFill>
            <a:schemeClr val="tx2">
              <a:lumMod val="40000"/>
              <a:lumOff val="60000"/>
            </a:schemeClr>
          </a:solidFill>
          <a:ln>
            <a:solidFill>
              <a:schemeClr val="accent3"/>
            </a:solidFill>
            <a:prstDash val="dashDot"/>
          </a:ln>
        </p:spPr>
        <p:txBody>
          <a:bodyPr wrap="square" rtlCol="0">
            <a:spAutoFit/>
          </a:bodyPr>
          <a:lstStyle/>
          <a:p>
            <a:r>
              <a:rPr lang="en-US" sz="1100" b="0" i="0" dirty="0">
                <a:solidFill>
                  <a:srgbClr val="333333"/>
                </a:solidFill>
                <a:effectLst/>
                <a:latin typeface="Open Sans" panose="020B0606030504020204" pitchFamily="34" charset="0"/>
              </a:rPr>
              <a:t>This principle emphasizes the core philosophy of Scrum based on the three main ideas of transparency, inspection, and adaptation. Empirical process control aids learning through experimentation, especially when the problem is not well defined or when there are no clear solutions. </a:t>
            </a:r>
            <a:endParaRPr lang="en-US" sz="1100" dirty="0"/>
          </a:p>
        </p:txBody>
      </p:sp>
      <p:sp>
        <p:nvSpPr>
          <p:cNvPr id="9" name="TextBox 8">
            <a:extLst>
              <a:ext uri="{FF2B5EF4-FFF2-40B4-BE49-F238E27FC236}">
                <a16:creationId xmlns:a16="http://schemas.microsoft.com/office/drawing/2014/main" id="{57BF5E8D-126A-5A6D-FF6F-B3ECBAFA0196}"/>
              </a:ext>
            </a:extLst>
          </p:cNvPr>
          <p:cNvSpPr txBox="1"/>
          <p:nvPr/>
        </p:nvSpPr>
        <p:spPr>
          <a:xfrm>
            <a:off x="5280159" y="1692439"/>
            <a:ext cx="6615430" cy="600164"/>
          </a:xfrm>
          <a:prstGeom prst="rect">
            <a:avLst/>
          </a:prstGeom>
          <a:solidFill>
            <a:schemeClr val="accent2">
              <a:lumMod val="20000"/>
              <a:lumOff val="80000"/>
            </a:schemeClr>
          </a:solidFill>
          <a:ln>
            <a:solidFill>
              <a:schemeClr val="accent2">
                <a:lumMod val="20000"/>
                <a:lumOff val="80000"/>
              </a:schemeClr>
            </a:solidFill>
            <a:prstDash val="dashDot"/>
          </a:ln>
        </p:spPr>
        <p:txBody>
          <a:bodyPr wrap="square" rtlCol="0">
            <a:spAutoFit/>
          </a:bodyPr>
          <a:lstStyle/>
          <a:p>
            <a:r>
              <a:rPr lang="en-US" sz="1100" b="0" i="0" dirty="0">
                <a:solidFill>
                  <a:srgbClr val="333333"/>
                </a:solidFill>
                <a:effectLst/>
                <a:latin typeface="Open Sans" panose="020B0606030504020204" pitchFamily="34" charset="0"/>
              </a:rPr>
              <a:t>This principle defines iterative development and emphasizes how to better manage changes and build products that satisfy customer needs. It also describes the Product Owner’s and organization’s responsibilities related to iterative development. </a:t>
            </a:r>
            <a:endParaRPr lang="en-US" sz="1100" dirty="0"/>
          </a:p>
        </p:txBody>
      </p:sp>
      <p:sp>
        <p:nvSpPr>
          <p:cNvPr id="10" name="TextBox 9">
            <a:extLst>
              <a:ext uri="{FF2B5EF4-FFF2-40B4-BE49-F238E27FC236}">
                <a16:creationId xmlns:a16="http://schemas.microsoft.com/office/drawing/2014/main" id="{E97D0329-B9D0-8666-15DE-AE84641E4B41}"/>
              </a:ext>
            </a:extLst>
          </p:cNvPr>
          <p:cNvSpPr txBox="1"/>
          <p:nvPr/>
        </p:nvSpPr>
        <p:spPr>
          <a:xfrm>
            <a:off x="5884164" y="2541784"/>
            <a:ext cx="6011423" cy="600164"/>
          </a:xfrm>
          <a:prstGeom prst="rect">
            <a:avLst/>
          </a:prstGeom>
          <a:solidFill>
            <a:schemeClr val="accent5">
              <a:lumMod val="40000"/>
              <a:lumOff val="60000"/>
            </a:schemeClr>
          </a:solidFill>
          <a:ln>
            <a:solidFill>
              <a:schemeClr val="accent5">
                <a:lumMod val="60000"/>
                <a:lumOff val="40000"/>
              </a:schemeClr>
            </a:solidFill>
            <a:prstDash val="dashDot"/>
          </a:ln>
        </p:spPr>
        <p:txBody>
          <a:bodyPr wrap="square" rtlCol="0">
            <a:spAutoFit/>
          </a:bodyPr>
          <a:lstStyle/>
          <a:p>
            <a:r>
              <a:rPr lang="en-US" sz="1100" b="0" i="0" dirty="0">
                <a:solidFill>
                  <a:srgbClr val="333333"/>
                </a:solidFill>
                <a:effectLst/>
                <a:latin typeface="Open Sans" panose="020B0606030504020204" pitchFamily="34" charset="0"/>
              </a:rPr>
              <a:t>This principle focuses on today’s workers, who deliver significantly greater value when self-organized, resulting in better team buy-in and shared ownership; and an innovative and creative environment which is more conducive for growth.</a:t>
            </a:r>
            <a:endParaRPr lang="en-US" sz="1100" dirty="0"/>
          </a:p>
        </p:txBody>
      </p:sp>
      <p:sp>
        <p:nvSpPr>
          <p:cNvPr id="11" name="TextBox 10">
            <a:extLst>
              <a:ext uri="{FF2B5EF4-FFF2-40B4-BE49-F238E27FC236}">
                <a16:creationId xmlns:a16="http://schemas.microsoft.com/office/drawing/2014/main" id="{E5921329-94B0-4157-1994-736848BF9266}"/>
              </a:ext>
            </a:extLst>
          </p:cNvPr>
          <p:cNvSpPr txBox="1"/>
          <p:nvPr/>
        </p:nvSpPr>
        <p:spPr>
          <a:xfrm>
            <a:off x="5884164" y="3809837"/>
            <a:ext cx="6011424" cy="769441"/>
          </a:xfrm>
          <a:prstGeom prst="rect">
            <a:avLst/>
          </a:prstGeom>
          <a:solidFill>
            <a:schemeClr val="accent6">
              <a:lumMod val="60000"/>
              <a:lumOff val="40000"/>
            </a:schemeClr>
          </a:solidFill>
          <a:ln>
            <a:solidFill>
              <a:schemeClr val="accent6">
                <a:lumMod val="60000"/>
                <a:lumOff val="40000"/>
              </a:schemeClr>
            </a:solidFill>
            <a:prstDash val="dashDot"/>
          </a:ln>
        </p:spPr>
        <p:txBody>
          <a:bodyPr wrap="square" rtlCol="0">
            <a:spAutoFit/>
          </a:bodyPr>
          <a:lstStyle/>
          <a:p>
            <a:r>
              <a:rPr lang="en-US" sz="1100" b="0" i="0" dirty="0">
                <a:solidFill>
                  <a:srgbClr val="333333"/>
                </a:solidFill>
                <a:effectLst/>
                <a:latin typeface="Open Sans" panose="020B0606030504020204" pitchFamily="34" charset="0"/>
              </a:rPr>
              <a:t>This principle focuses on the awareness, articulation, and appropriation. It also advocates project delivery as a shared value-creation process with teams working and interacting together with the customer and other business stakeholders, to deliver the greatest value.</a:t>
            </a:r>
            <a:endParaRPr lang="en-US" sz="1100" dirty="0"/>
          </a:p>
        </p:txBody>
      </p:sp>
      <p:sp>
        <p:nvSpPr>
          <p:cNvPr id="12" name="TextBox 11">
            <a:extLst>
              <a:ext uri="{FF2B5EF4-FFF2-40B4-BE49-F238E27FC236}">
                <a16:creationId xmlns:a16="http://schemas.microsoft.com/office/drawing/2014/main" id="{7C0DDBC3-BBA4-CF6D-8BED-645DF7B96CEE}"/>
              </a:ext>
            </a:extLst>
          </p:cNvPr>
          <p:cNvSpPr txBox="1"/>
          <p:nvPr/>
        </p:nvSpPr>
        <p:spPr>
          <a:xfrm>
            <a:off x="5280157" y="4812460"/>
            <a:ext cx="6615431" cy="430887"/>
          </a:xfrm>
          <a:prstGeom prst="rect">
            <a:avLst/>
          </a:prstGeom>
          <a:solidFill>
            <a:schemeClr val="bg2">
              <a:lumMod val="75000"/>
            </a:schemeClr>
          </a:solidFill>
          <a:ln>
            <a:solidFill>
              <a:schemeClr val="tx2">
                <a:lumMod val="40000"/>
                <a:lumOff val="60000"/>
              </a:schemeClr>
            </a:solidFill>
            <a:prstDash val="dashDot"/>
          </a:ln>
        </p:spPr>
        <p:txBody>
          <a:bodyPr wrap="square" rtlCol="0">
            <a:spAutoFit/>
          </a:bodyPr>
          <a:lstStyle/>
          <a:p>
            <a:r>
              <a:rPr lang="en-US" sz="1100" b="0" i="0" dirty="0">
                <a:solidFill>
                  <a:srgbClr val="333333"/>
                </a:solidFill>
                <a:effectLst/>
                <a:latin typeface="Open Sans" panose="020B0606030504020204" pitchFamily="34" charset="0"/>
              </a:rPr>
              <a:t>This principle highlights the focus of Scrum to deliver maximum business value, from early in the project and continuing throughout. </a:t>
            </a:r>
            <a:endParaRPr lang="en-US" sz="1100" dirty="0"/>
          </a:p>
        </p:txBody>
      </p:sp>
      <p:sp>
        <p:nvSpPr>
          <p:cNvPr id="13" name="TextBox 12">
            <a:extLst>
              <a:ext uri="{FF2B5EF4-FFF2-40B4-BE49-F238E27FC236}">
                <a16:creationId xmlns:a16="http://schemas.microsoft.com/office/drawing/2014/main" id="{60B8E382-703E-1399-828C-22BE3B52DF27}"/>
              </a:ext>
            </a:extLst>
          </p:cNvPr>
          <p:cNvSpPr txBox="1"/>
          <p:nvPr/>
        </p:nvSpPr>
        <p:spPr>
          <a:xfrm>
            <a:off x="4481805" y="5428623"/>
            <a:ext cx="7413784" cy="430887"/>
          </a:xfrm>
          <a:prstGeom prst="rect">
            <a:avLst/>
          </a:prstGeom>
          <a:solidFill>
            <a:schemeClr val="accent4">
              <a:lumMod val="20000"/>
              <a:lumOff val="80000"/>
            </a:schemeClr>
          </a:solidFill>
          <a:ln>
            <a:solidFill>
              <a:schemeClr val="accent4">
                <a:lumMod val="20000"/>
                <a:lumOff val="80000"/>
              </a:schemeClr>
            </a:solidFill>
            <a:prstDash val="dashDot"/>
          </a:ln>
        </p:spPr>
        <p:txBody>
          <a:bodyPr wrap="square" rtlCol="0">
            <a:spAutoFit/>
          </a:bodyPr>
          <a:lstStyle/>
          <a:p>
            <a:r>
              <a:rPr lang="en-US" sz="1100" b="0" i="0" dirty="0">
                <a:solidFill>
                  <a:srgbClr val="333333"/>
                </a:solidFill>
                <a:effectLst/>
                <a:latin typeface="Open Sans" panose="020B0606030504020204" pitchFamily="34" charset="0"/>
              </a:rPr>
              <a:t>This principle describes how time is considered a limiting constraint in Scrum and used to help effectively manage project planning and execution. Time-boxed elements in Scrum include all the scrum events/meetings.</a:t>
            </a:r>
            <a:endParaRPr lang="en-US" sz="1100" dirty="0"/>
          </a:p>
        </p:txBody>
      </p:sp>
      <p:sp>
        <p:nvSpPr>
          <p:cNvPr id="14" name="Arrow: Right 13">
            <a:extLst>
              <a:ext uri="{FF2B5EF4-FFF2-40B4-BE49-F238E27FC236}">
                <a16:creationId xmlns:a16="http://schemas.microsoft.com/office/drawing/2014/main" id="{D1AA1B2A-25E6-0123-3954-0A4C14718C55}"/>
              </a:ext>
            </a:extLst>
          </p:cNvPr>
          <p:cNvSpPr/>
          <p:nvPr/>
        </p:nvSpPr>
        <p:spPr>
          <a:xfrm>
            <a:off x="3679430" y="1124262"/>
            <a:ext cx="589660" cy="212664"/>
          </a:xfrm>
          <a:prstGeom prst="rightArrow">
            <a:avLst/>
          </a:prstGeom>
          <a:solidFill>
            <a:srgbClr val="ADB9CA"/>
          </a:solid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F57AD3C-340C-D489-01EC-405219EB3833}"/>
              </a:ext>
            </a:extLst>
          </p:cNvPr>
          <p:cNvSpPr/>
          <p:nvPr/>
        </p:nvSpPr>
        <p:spPr>
          <a:xfrm>
            <a:off x="4481804" y="1886189"/>
            <a:ext cx="589660" cy="212664"/>
          </a:xfrm>
          <a:prstGeom prst="rightArrow">
            <a:avLst/>
          </a:prstGeom>
          <a:solidFill>
            <a:srgbClr val="FFD4C5"/>
          </a:solidFill>
          <a:ln>
            <a:solidFill>
              <a:srgbClr val="FF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F48B4AC-CC19-1014-73A7-87B9182D8AE4}"/>
              </a:ext>
            </a:extLst>
          </p:cNvPr>
          <p:cNvSpPr/>
          <p:nvPr/>
        </p:nvSpPr>
        <p:spPr>
          <a:xfrm>
            <a:off x="5139126" y="2727146"/>
            <a:ext cx="589660" cy="212664"/>
          </a:xfrm>
          <a:prstGeom prst="rightArrow">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FBB448CC-3395-E6EE-F75B-E479B2953102}"/>
              </a:ext>
            </a:extLst>
          </p:cNvPr>
          <p:cNvSpPr/>
          <p:nvPr/>
        </p:nvSpPr>
        <p:spPr>
          <a:xfrm>
            <a:off x="5139125" y="4117366"/>
            <a:ext cx="589660" cy="212664"/>
          </a:xfrm>
          <a:prstGeom prst="rightArrow">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BFA4BE61-8309-7680-A38D-4AF77A95D303}"/>
              </a:ext>
            </a:extLst>
          </p:cNvPr>
          <p:cNvSpPr/>
          <p:nvPr/>
        </p:nvSpPr>
        <p:spPr>
          <a:xfrm>
            <a:off x="4483400" y="4921571"/>
            <a:ext cx="589660" cy="212664"/>
          </a:xfrm>
          <a:prstGeom prst="rightArrow">
            <a:avLst/>
          </a:prstGeom>
          <a:solidFill>
            <a:srgbClr val="AFABAB"/>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7C93D07-62B2-756A-DF16-4AF1D922413D}"/>
              </a:ext>
            </a:extLst>
          </p:cNvPr>
          <p:cNvSpPr/>
          <p:nvPr/>
        </p:nvSpPr>
        <p:spPr>
          <a:xfrm>
            <a:off x="3755453" y="5537734"/>
            <a:ext cx="589660" cy="212664"/>
          </a:xfrm>
          <a:prstGeom prst="rightArrow">
            <a:avLst/>
          </a:prstGeom>
          <a:solidFill>
            <a:srgbClr val="FFF2CC"/>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32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Scrum Principles Examples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graphicFrame>
        <p:nvGraphicFramePr>
          <p:cNvPr id="2" name="Table 1">
            <a:extLst>
              <a:ext uri="{FF2B5EF4-FFF2-40B4-BE49-F238E27FC236}">
                <a16:creationId xmlns:a16="http://schemas.microsoft.com/office/drawing/2014/main" id="{A20DAB77-D5C9-C03C-9EE4-6C0732F67456}"/>
              </a:ext>
            </a:extLst>
          </p:cNvPr>
          <p:cNvGraphicFramePr>
            <a:graphicFrameLocks noGrp="1"/>
          </p:cNvGraphicFramePr>
          <p:nvPr>
            <p:extLst>
              <p:ext uri="{D42A27DB-BD31-4B8C-83A1-F6EECF244321}">
                <p14:modId xmlns:p14="http://schemas.microsoft.com/office/powerpoint/2010/main" val="3829293946"/>
              </p:ext>
            </p:extLst>
          </p:nvPr>
        </p:nvGraphicFramePr>
        <p:xfrm>
          <a:off x="521516" y="1447800"/>
          <a:ext cx="11148968" cy="4086927"/>
        </p:xfrm>
        <a:graphic>
          <a:graphicData uri="http://schemas.openxmlformats.org/drawingml/2006/table">
            <a:tbl>
              <a:tblPr>
                <a:tableStyleId>{FABFCF23-3B69-468F-B69F-88F6DE6A72F2}</a:tableStyleId>
              </a:tblPr>
              <a:tblGrid>
                <a:gridCol w="2181137">
                  <a:extLst>
                    <a:ext uri="{9D8B030D-6E8A-4147-A177-3AD203B41FA5}">
                      <a16:colId xmlns:a16="http://schemas.microsoft.com/office/drawing/2014/main" val="2428676339"/>
                    </a:ext>
                  </a:extLst>
                </a:gridCol>
                <a:gridCol w="8967831">
                  <a:extLst>
                    <a:ext uri="{9D8B030D-6E8A-4147-A177-3AD203B41FA5}">
                      <a16:colId xmlns:a16="http://schemas.microsoft.com/office/drawing/2014/main" val="310340067"/>
                    </a:ext>
                  </a:extLst>
                </a:gridCol>
              </a:tblGrid>
              <a:tr h="377496">
                <a:tc>
                  <a:txBody>
                    <a:bodyPr/>
                    <a:lstStyle/>
                    <a:p>
                      <a:pPr algn="ctr" fontAlgn="b"/>
                      <a:r>
                        <a:rPr lang="en-US" sz="2000" b="1" dirty="0">
                          <a:effectLst/>
                        </a:rPr>
                        <a:t>Scrum Principles</a:t>
                      </a:r>
                    </a:p>
                  </a:txBody>
                  <a:tcPr marL="10777" marR="10777" marT="5389" marB="538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en-US" sz="2000" b="1" dirty="0">
                          <a:effectLst/>
                        </a:rPr>
                        <a:t>Examples</a:t>
                      </a:r>
                    </a:p>
                  </a:txBody>
                  <a:tcPr marL="10777" marR="10777" marT="5389" marB="538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24997624"/>
                  </a:ext>
                </a:extLst>
              </a:tr>
              <a:tr h="662596">
                <a:tc>
                  <a:txBody>
                    <a:bodyPr/>
                    <a:lstStyle/>
                    <a:p>
                      <a:pPr algn="ctr" fontAlgn="base"/>
                      <a:r>
                        <a:rPr lang="en-US" sz="1400" dirty="0">
                          <a:effectLst/>
                        </a:rPr>
                        <a:t>Empirical Process Control</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5F1"/>
                    </a:solidFill>
                  </a:tcPr>
                </a:tc>
                <a:tc>
                  <a:txBody>
                    <a:bodyPr/>
                    <a:lstStyle/>
                    <a:p>
                      <a:pPr fontAlgn="base"/>
                      <a:r>
                        <a:rPr lang="en-US" sz="1400" dirty="0">
                          <a:effectLst/>
                        </a:rPr>
                        <a:t>At the end of each sprint, the team reflects on their performance, gathers feedback, and adjusts their approach for the next sprint based on actual progress and learning.</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5F1"/>
                    </a:solidFill>
                  </a:tcPr>
                </a:tc>
                <a:extLst>
                  <a:ext uri="{0D108BD9-81ED-4DB2-BD59-A6C34878D82A}">
                    <a16:rowId xmlns:a16="http://schemas.microsoft.com/office/drawing/2014/main" val="2336870381"/>
                  </a:ext>
                </a:extLst>
              </a:tr>
              <a:tr h="586686">
                <a:tc>
                  <a:txBody>
                    <a:bodyPr/>
                    <a:lstStyle/>
                    <a:p>
                      <a:pPr algn="ctr" fontAlgn="base"/>
                      <a:r>
                        <a:rPr lang="en-US" sz="1400" dirty="0">
                          <a:effectLst/>
                        </a:rPr>
                        <a:t>Self-Organization</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fontAlgn="base"/>
                      <a:r>
                        <a:rPr lang="en-US" sz="1400" dirty="0">
                          <a:effectLst/>
                        </a:rPr>
                        <a:t>During sprint planning, the development team collaboratively decides how to tackle backlog items, assigns tasks, and estimates effort without being micromanaged.</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910266874"/>
                  </a:ext>
                </a:extLst>
              </a:tr>
              <a:tr h="586686">
                <a:tc>
                  <a:txBody>
                    <a:bodyPr/>
                    <a:lstStyle/>
                    <a:p>
                      <a:pPr algn="ctr" fontAlgn="base"/>
                      <a:r>
                        <a:rPr lang="en-US" sz="1400" dirty="0">
                          <a:effectLst/>
                        </a:rPr>
                        <a:t>Collaboration</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9D9"/>
                    </a:solidFill>
                  </a:tcPr>
                </a:tc>
                <a:tc>
                  <a:txBody>
                    <a:bodyPr/>
                    <a:lstStyle/>
                    <a:p>
                      <a:pPr fontAlgn="base"/>
                      <a:r>
                        <a:rPr lang="en-US" sz="1400" dirty="0">
                          <a:effectLst/>
                        </a:rPr>
                        <a:t>Developers, designers, and testers collaborate throughout the sprint to ensure that user stories are fully implemented, tested, and meet the acceptance criteria.</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9D9"/>
                    </a:solidFill>
                  </a:tcPr>
                </a:tc>
                <a:extLst>
                  <a:ext uri="{0D108BD9-81ED-4DB2-BD59-A6C34878D82A}">
                    <a16:rowId xmlns:a16="http://schemas.microsoft.com/office/drawing/2014/main" val="2845190022"/>
                  </a:ext>
                </a:extLst>
              </a:tr>
              <a:tr h="622999">
                <a:tc>
                  <a:txBody>
                    <a:bodyPr/>
                    <a:lstStyle/>
                    <a:p>
                      <a:pPr algn="ctr" fontAlgn="base"/>
                      <a:r>
                        <a:rPr lang="en-US" sz="1400" dirty="0">
                          <a:effectLst/>
                        </a:rPr>
                        <a:t>Value-Based Prioritization</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fontAlgn="base"/>
                      <a:r>
                        <a:rPr lang="en-US" sz="1400" dirty="0">
                          <a:effectLst/>
                        </a:rPr>
                        <a:t>The Product Owner prioritizes implementing a secure payment gateway over adding an optional customization feature due to its higher value to the users.</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9C9"/>
                    </a:solidFill>
                  </a:tcPr>
                </a:tc>
                <a:extLst>
                  <a:ext uri="{0D108BD9-81ED-4DB2-BD59-A6C34878D82A}">
                    <a16:rowId xmlns:a16="http://schemas.microsoft.com/office/drawing/2014/main" val="3814516820"/>
                  </a:ext>
                </a:extLst>
              </a:tr>
              <a:tr h="586686">
                <a:tc>
                  <a:txBody>
                    <a:bodyPr/>
                    <a:lstStyle/>
                    <a:p>
                      <a:pPr algn="ctr" fontAlgn="base"/>
                      <a:r>
                        <a:rPr lang="en-US" sz="1400" dirty="0">
                          <a:effectLst/>
                        </a:rPr>
                        <a:t>Time-Boxing</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fontAlgn="base"/>
                      <a:r>
                        <a:rPr lang="en-US" sz="1400" dirty="0">
                          <a:effectLst/>
                        </a:rPr>
                        <a:t>Daily standup meetings have a time-box of 15 minutes to keep them focused and efficient while providing a daily opportunity for synchronization.</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extLst>
                  <a:ext uri="{0D108BD9-81ED-4DB2-BD59-A6C34878D82A}">
                    <a16:rowId xmlns:a16="http://schemas.microsoft.com/office/drawing/2014/main" val="4174401483"/>
                  </a:ext>
                </a:extLst>
              </a:tr>
              <a:tr h="663778">
                <a:tc>
                  <a:txBody>
                    <a:bodyPr/>
                    <a:lstStyle/>
                    <a:p>
                      <a:pPr algn="ctr" fontAlgn="base"/>
                      <a:r>
                        <a:rPr lang="en-US" sz="1400" dirty="0">
                          <a:effectLst/>
                        </a:rPr>
                        <a:t>Iterative Development</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0ED"/>
                    </a:solidFill>
                  </a:tcPr>
                </a:tc>
                <a:tc>
                  <a:txBody>
                    <a:bodyPr/>
                    <a:lstStyle/>
                    <a:p>
                      <a:pPr fontAlgn="base"/>
                      <a:r>
                        <a:rPr lang="en-US" sz="1400" dirty="0">
                          <a:effectLst/>
                        </a:rPr>
                        <a:t>In a two-week sprint, the team develops a subset of features, tests them, and integrates them to produce a product increment that could be delivered if necessary.</a:t>
                      </a:r>
                    </a:p>
                  </a:txBody>
                  <a:tcPr marL="10777" marR="10777" marT="5389" marB="53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0ED"/>
                    </a:solidFill>
                  </a:tcPr>
                </a:tc>
                <a:extLst>
                  <a:ext uri="{0D108BD9-81ED-4DB2-BD59-A6C34878D82A}">
                    <a16:rowId xmlns:a16="http://schemas.microsoft.com/office/drawing/2014/main" val="3288186381"/>
                  </a:ext>
                </a:extLst>
              </a:tr>
            </a:tbl>
          </a:graphicData>
        </a:graphic>
      </p:graphicFrame>
      <p:sp>
        <p:nvSpPr>
          <p:cNvPr id="5" name="Rectangle 1">
            <a:extLst>
              <a:ext uri="{FF2B5EF4-FFF2-40B4-BE49-F238E27FC236}">
                <a16:creationId xmlns:a16="http://schemas.microsoft.com/office/drawing/2014/main" id="{1C2EC715-3AF1-8D1C-051D-1CFAB96293DC}"/>
              </a:ext>
            </a:extLst>
          </p:cNvPr>
          <p:cNvSpPr>
            <a:spLocks noChangeArrowheads="1"/>
          </p:cNvSpPr>
          <p:nvPr/>
        </p:nvSpPr>
        <p:spPr bwMode="auto">
          <a:xfrm>
            <a:off x="6427788" y="1447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9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Activity</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48232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Activity: Scrum Principles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sp>
        <p:nvSpPr>
          <p:cNvPr id="7" name="TextBox 6">
            <a:extLst>
              <a:ext uri="{FF2B5EF4-FFF2-40B4-BE49-F238E27FC236}">
                <a16:creationId xmlns:a16="http://schemas.microsoft.com/office/drawing/2014/main" id="{96B0845F-5504-6381-9AC2-2B40B6335478}"/>
              </a:ext>
            </a:extLst>
          </p:cNvPr>
          <p:cNvSpPr txBox="1"/>
          <p:nvPr/>
        </p:nvSpPr>
        <p:spPr>
          <a:xfrm>
            <a:off x="216195" y="913884"/>
            <a:ext cx="11759610" cy="5478423"/>
          </a:xfrm>
          <a:prstGeom prst="rect">
            <a:avLst/>
          </a:prstGeom>
          <a:noFill/>
        </p:spPr>
        <p:txBody>
          <a:bodyPr wrap="square">
            <a:spAutoFit/>
          </a:bodyPr>
          <a:lstStyle/>
          <a:p>
            <a:pPr algn="ctr"/>
            <a:r>
              <a:rPr lang="en-US" sz="1750" b="1" i="0" dirty="0">
                <a:solidFill>
                  <a:srgbClr val="374151"/>
                </a:solidFill>
                <a:effectLst/>
                <a:latin typeface="Söhne"/>
              </a:rPr>
              <a:t>Title: "Revolutionizing Retail: Applying Scrum Principles in a Fashion Brand“</a:t>
            </a:r>
          </a:p>
          <a:p>
            <a:pPr algn="ctr"/>
            <a:endParaRPr lang="en-US" sz="1750" b="1" i="0" dirty="0">
              <a:solidFill>
                <a:srgbClr val="374151"/>
              </a:solidFill>
              <a:effectLst/>
              <a:latin typeface="Söhne"/>
            </a:endParaRPr>
          </a:p>
          <a:p>
            <a:pPr algn="l"/>
            <a:r>
              <a:rPr lang="en-US" sz="1750" b="1" i="0" dirty="0">
                <a:solidFill>
                  <a:srgbClr val="374151"/>
                </a:solidFill>
                <a:effectLst/>
                <a:latin typeface="Söhne"/>
              </a:rPr>
              <a:t>Introduction: </a:t>
            </a:r>
            <a:r>
              <a:rPr lang="en-US" sz="1750" b="0" i="0" dirty="0">
                <a:solidFill>
                  <a:srgbClr val="374151"/>
                </a:solidFill>
                <a:effectLst/>
                <a:latin typeface="Söhne"/>
              </a:rPr>
              <a:t>In this case study, your students will have the opportunity to explore the retail industry through the lens of a fashion brand named "</a:t>
            </a:r>
            <a:r>
              <a:rPr lang="en-US" sz="1750" b="0" i="0" dirty="0" err="1">
                <a:solidFill>
                  <a:srgbClr val="374151"/>
                </a:solidFill>
                <a:effectLst/>
                <a:latin typeface="Söhne"/>
              </a:rPr>
              <a:t>StyleSync</a:t>
            </a:r>
            <a:r>
              <a:rPr lang="en-US" sz="1750" b="0" i="0" dirty="0">
                <a:solidFill>
                  <a:srgbClr val="374151"/>
                </a:solidFill>
                <a:effectLst/>
                <a:latin typeface="Söhne"/>
              </a:rPr>
              <a:t>." As a university teacher, you can present this case to your students to help them grasp the core principles of Scrum and understand how they can be applied beyond software development, fostering agility and innovation.</a:t>
            </a:r>
          </a:p>
          <a:p>
            <a:pPr algn="l"/>
            <a:endParaRPr lang="en-US" sz="1750" b="0" i="0" dirty="0">
              <a:solidFill>
                <a:srgbClr val="374151"/>
              </a:solidFill>
              <a:effectLst/>
              <a:latin typeface="Söhne"/>
            </a:endParaRPr>
          </a:p>
          <a:p>
            <a:pPr algn="l"/>
            <a:r>
              <a:rPr lang="en-US" sz="1750" b="1" i="0" dirty="0">
                <a:solidFill>
                  <a:srgbClr val="374151"/>
                </a:solidFill>
                <a:effectLst/>
                <a:latin typeface="Söhne"/>
              </a:rPr>
              <a:t>Background: </a:t>
            </a:r>
            <a:r>
              <a:rPr lang="en-US" sz="1750" b="0" i="0" dirty="0" err="1">
                <a:solidFill>
                  <a:srgbClr val="374151"/>
                </a:solidFill>
                <a:effectLst/>
                <a:latin typeface="Söhne"/>
              </a:rPr>
              <a:t>StyleSync</a:t>
            </a:r>
            <a:r>
              <a:rPr lang="en-US" sz="1750" b="0" i="0" dirty="0">
                <a:solidFill>
                  <a:srgbClr val="374151"/>
                </a:solidFill>
                <a:effectLst/>
                <a:latin typeface="Söhne"/>
              </a:rPr>
              <a:t> is a well-known fashion brand that produces trendy clothing and accessories. Due to the rapidly changing fashion landscape and customer demands, the company is looking to embrace agility and has chosen to implement Scrum principles to enhance their operations.</a:t>
            </a:r>
          </a:p>
          <a:p>
            <a:pPr algn="l"/>
            <a:endParaRPr lang="en-US" sz="1750" b="0" i="0" dirty="0">
              <a:solidFill>
                <a:srgbClr val="374151"/>
              </a:solidFill>
              <a:effectLst/>
              <a:latin typeface="Söhne"/>
            </a:endParaRPr>
          </a:p>
          <a:p>
            <a:pPr algn="l"/>
            <a:r>
              <a:rPr lang="en-US" sz="1750" b="1" i="0" dirty="0">
                <a:solidFill>
                  <a:srgbClr val="374151"/>
                </a:solidFill>
                <a:effectLst/>
                <a:latin typeface="Söhne"/>
              </a:rPr>
              <a:t>Scrum Principles at </a:t>
            </a:r>
            <a:r>
              <a:rPr lang="en-US" sz="1750" b="1" i="0" dirty="0" err="1">
                <a:solidFill>
                  <a:srgbClr val="374151"/>
                </a:solidFill>
                <a:effectLst/>
                <a:latin typeface="Söhne"/>
              </a:rPr>
              <a:t>StyleSync</a:t>
            </a:r>
            <a:r>
              <a:rPr lang="en-US" sz="1750" b="1" i="0" dirty="0">
                <a:solidFill>
                  <a:srgbClr val="374151"/>
                </a:solidFill>
                <a:effectLst/>
                <a:latin typeface="Söhne"/>
              </a:rPr>
              <a:t>:</a:t>
            </a:r>
          </a:p>
          <a:p>
            <a:pPr algn="l">
              <a:buFont typeface="+mj-lt"/>
              <a:buAutoNum type="arabicPeriod"/>
            </a:pPr>
            <a:r>
              <a:rPr lang="en-US" sz="1750" i="0" u="sng" dirty="0">
                <a:solidFill>
                  <a:srgbClr val="374151"/>
                </a:solidFill>
                <a:effectLst/>
                <a:latin typeface="Söhne"/>
              </a:rPr>
              <a:t>Empirical Process Control</a:t>
            </a:r>
            <a:r>
              <a:rPr lang="en-US" sz="1750" i="0" dirty="0">
                <a:solidFill>
                  <a:srgbClr val="374151"/>
                </a:solidFill>
                <a:effectLst/>
                <a:latin typeface="Söhne"/>
              </a:rPr>
              <a:t>: </a:t>
            </a:r>
            <a:r>
              <a:rPr lang="en-US" sz="1750" b="0" i="0" dirty="0" err="1">
                <a:solidFill>
                  <a:srgbClr val="374151"/>
                </a:solidFill>
                <a:effectLst/>
                <a:latin typeface="Söhne"/>
              </a:rPr>
              <a:t>StyleSync</a:t>
            </a:r>
            <a:r>
              <a:rPr lang="en-US" sz="1750" b="0" i="0" dirty="0">
                <a:solidFill>
                  <a:srgbClr val="374151"/>
                </a:solidFill>
                <a:effectLst/>
                <a:latin typeface="Söhne"/>
              </a:rPr>
              <a:t> recognizes the unpredictable nature of fashion trends and acknowledges that their assumptions may change. They embrace transparency, inspection, and adaptation to make informed decisions.</a:t>
            </a:r>
          </a:p>
          <a:p>
            <a:pPr algn="l">
              <a:buFont typeface="+mj-lt"/>
              <a:buAutoNum type="arabicPeriod"/>
            </a:pPr>
            <a:r>
              <a:rPr lang="en-US" sz="1750" i="0" u="sng" dirty="0">
                <a:solidFill>
                  <a:srgbClr val="374151"/>
                </a:solidFill>
                <a:effectLst/>
                <a:latin typeface="Söhne"/>
              </a:rPr>
              <a:t>Self-Organizing Teams</a:t>
            </a:r>
            <a:r>
              <a:rPr lang="en-US" sz="1750" i="0" dirty="0">
                <a:solidFill>
                  <a:srgbClr val="374151"/>
                </a:solidFill>
                <a:effectLst/>
                <a:latin typeface="Söhne"/>
              </a:rPr>
              <a:t>: </a:t>
            </a:r>
            <a:r>
              <a:rPr lang="en-US" sz="1750" b="0" i="0" dirty="0">
                <a:solidFill>
                  <a:srgbClr val="374151"/>
                </a:solidFill>
                <a:effectLst/>
                <a:latin typeface="Söhne"/>
              </a:rPr>
              <a:t>Cross-functional teams at </a:t>
            </a:r>
            <a:r>
              <a:rPr lang="en-US" sz="1750" b="0" i="0" dirty="0" err="1">
                <a:solidFill>
                  <a:srgbClr val="374151"/>
                </a:solidFill>
                <a:effectLst/>
                <a:latin typeface="Söhne"/>
              </a:rPr>
              <a:t>StyleSync</a:t>
            </a:r>
            <a:r>
              <a:rPr lang="en-US" sz="1750" b="0" i="0" dirty="0">
                <a:solidFill>
                  <a:srgbClr val="374151"/>
                </a:solidFill>
                <a:effectLst/>
                <a:latin typeface="Söhne"/>
              </a:rPr>
              <a:t> are empowered to make decisions, collaborate, and determine how to best achieve their Sprint goals. They value diversity of skills and expertise.</a:t>
            </a:r>
          </a:p>
          <a:p>
            <a:pPr algn="l">
              <a:buFont typeface="+mj-lt"/>
              <a:buAutoNum type="arabicPeriod"/>
            </a:pPr>
            <a:r>
              <a:rPr lang="en-US" sz="1750" i="0" u="sng" dirty="0">
                <a:solidFill>
                  <a:srgbClr val="374151"/>
                </a:solidFill>
                <a:effectLst/>
                <a:latin typeface="Söhne"/>
              </a:rPr>
              <a:t>Collaboration</a:t>
            </a:r>
            <a:r>
              <a:rPr lang="en-US" sz="1750" i="0" dirty="0">
                <a:solidFill>
                  <a:srgbClr val="374151"/>
                </a:solidFill>
                <a:effectLst/>
                <a:latin typeface="Söhne"/>
              </a:rPr>
              <a:t>: </a:t>
            </a:r>
            <a:r>
              <a:rPr lang="en-US" sz="1750" b="0" i="0" dirty="0">
                <a:solidFill>
                  <a:srgbClr val="374151"/>
                </a:solidFill>
                <a:effectLst/>
                <a:latin typeface="Söhne"/>
              </a:rPr>
              <a:t>Various departments, including design, manufacturing, marketing, and sales, collaborate closely to bring a fashion collection from concept to customer. They value open communication and regular interactions.</a:t>
            </a:r>
          </a:p>
          <a:p>
            <a:pPr algn="l">
              <a:buFont typeface="+mj-lt"/>
              <a:buAutoNum type="arabicPeriod"/>
            </a:pPr>
            <a:r>
              <a:rPr lang="en-US" sz="1750" i="0" u="sng" dirty="0">
                <a:solidFill>
                  <a:srgbClr val="374151"/>
                </a:solidFill>
                <a:effectLst/>
                <a:latin typeface="Söhne"/>
              </a:rPr>
              <a:t>Iterative Development</a:t>
            </a:r>
            <a:r>
              <a:rPr lang="en-US" sz="1750" i="0" dirty="0">
                <a:solidFill>
                  <a:srgbClr val="374151"/>
                </a:solidFill>
                <a:effectLst/>
                <a:latin typeface="Söhne"/>
              </a:rPr>
              <a:t>: </a:t>
            </a:r>
            <a:r>
              <a:rPr lang="en-US" sz="1750" b="0" i="0" dirty="0" err="1">
                <a:solidFill>
                  <a:srgbClr val="374151"/>
                </a:solidFill>
                <a:effectLst/>
                <a:latin typeface="Söhne"/>
              </a:rPr>
              <a:t>StyleSync</a:t>
            </a:r>
            <a:r>
              <a:rPr lang="en-US" sz="1750" b="0" i="0" dirty="0">
                <a:solidFill>
                  <a:srgbClr val="374151"/>
                </a:solidFill>
                <a:effectLst/>
                <a:latin typeface="Söhne"/>
              </a:rPr>
              <a:t> breaks down their product development into Sprints, allowing them to frequently release new collections and adapt to emerging trends.</a:t>
            </a:r>
          </a:p>
        </p:txBody>
      </p:sp>
    </p:spTree>
    <p:extLst>
      <p:ext uri="{BB962C8B-B14F-4D97-AF65-F5344CB8AC3E}">
        <p14:creationId xmlns:p14="http://schemas.microsoft.com/office/powerpoint/2010/main" val="291903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Activity: Scrum Principles</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sp>
        <p:nvSpPr>
          <p:cNvPr id="7" name="TextBox 6">
            <a:extLst>
              <a:ext uri="{FF2B5EF4-FFF2-40B4-BE49-F238E27FC236}">
                <a16:creationId xmlns:a16="http://schemas.microsoft.com/office/drawing/2014/main" id="{96B0845F-5504-6381-9AC2-2B40B6335478}"/>
              </a:ext>
            </a:extLst>
          </p:cNvPr>
          <p:cNvSpPr txBox="1"/>
          <p:nvPr/>
        </p:nvSpPr>
        <p:spPr>
          <a:xfrm>
            <a:off x="216195" y="913884"/>
            <a:ext cx="11759610" cy="2516073"/>
          </a:xfrm>
          <a:prstGeom prst="rect">
            <a:avLst/>
          </a:prstGeom>
          <a:noFill/>
        </p:spPr>
        <p:txBody>
          <a:bodyPr wrap="square">
            <a:spAutoFit/>
          </a:bodyPr>
          <a:lstStyle/>
          <a:p>
            <a:pPr algn="l"/>
            <a:r>
              <a:rPr lang="en-US" sz="1750" b="1" i="0" dirty="0">
                <a:solidFill>
                  <a:srgbClr val="374151"/>
                </a:solidFill>
                <a:effectLst/>
                <a:latin typeface="Söhne"/>
              </a:rPr>
              <a:t>Challenges Faced:</a:t>
            </a:r>
          </a:p>
          <a:p>
            <a:pPr algn="l">
              <a:buFont typeface="+mj-lt"/>
              <a:buAutoNum type="arabicPeriod"/>
            </a:pPr>
            <a:r>
              <a:rPr lang="en-US" sz="1750" i="0" u="sng" dirty="0">
                <a:solidFill>
                  <a:srgbClr val="374151"/>
                </a:solidFill>
                <a:effectLst/>
                <a:latin typeface="Söhne"/>
              </a:rPr>
              <a:t>Rapidly Changing Trends</a:t>
            </a:r>
            <a:r>
              <a:rPr lang="en-US" sz="1750" i="0" dirty="0">
                <a:solidFill>
                  <a:srgbClr val="374151"/>
                </a:solidFill>
                <a:effectLst/>
                <a:latin typeface="Söhne"/>
              </a:rPr>
              <a:t>: </a:t>
            </a:r>
            <a:r>
              <a:rPr lang="en-US" sz="1750" b="0" i="0" dirty="0">
                <a:solidFill>
                  <a:srgbClr val="374151"/>
                </a:solidFill>
                <a:effectLst/>
                <a:latin typeface="Söhne"/>
              </a:rPr>
              <a:t>The fashion industry experiences swift changes in customer preferences and trends. </a:t>
            </a:r>
            <a:r>
              <a:rPr lang="en-US" sz="1750" b="0" i="0" dirty="0" err="1">
                <a:solidFill>
                  <a:srgbClr val="374151"/>
                </a:solidFill>
                <a:effectLst/>
                <a:latin typeface="Söhne"/>
              </a:rPr>
              <a:t>StyleSync</a:t>
            </a:r>
            <a:r>
              <a:rPr lang="en-US" sz="1750" b="0" i="0" dirty="0">
                <a:solidFill>
                  <a:srgbClr val="374151"/>
                </a:solidFill>
                <a:effectLst/>
                <a:latin typeface="Söhne"/>
              </a:rPr>
              <a:t> struggles to balance long-term planning with the need for flexibility.</a:t>
            </a:r>
          </a:p>
          <a:p>
            <a:pPr algn="l">
              <a:buFont typeface="+mj-lt"/>
              <a:buAutoNum type="arabicPeriod"/>
            </a:pPr>
            <a:r>
              <a:rPr lang="en-US" sz="1750" i="0" u="sng" dirty="0">
                <a:solidFill>
                  <a:srgbClr val="374151"/>
                </a:solidFill>
                <a:effectLst/>
                <a:latin typeface="Söhne"/>
              </a:rPr>
              <a:t>Coordination Across Teams</a:t>
            </a:r>
            <a:r>
              <a:rPr lang="en-US" sz="1750" i="0" dirty="0">
                <a:solidFill>
                  <a:srgbClr val="374151"/>
                </a:solidFill>
                <a:effectLst/>
                <a:latin typeface="Söhne"/>
              </a:rPr>
              <a:t>: </a:t>
            </a:r>
            <a:r>
              <a:rPr lang="en-US" sz="1750" b="0" i="0" dirty="0">
                <a:solidFill>
                  <a:srgbClr val="374151"/>
                </a:solidFill>
                <a:effectLst/>
                <a:latin typeface="Söhne"/>
              </a:rPr>
              <a:t>Different teams have their own priorities and timelines. This leads to misalignment and delays in launching collections.</a:t>
            </a:r>
          </a:p>
          <a:p>
            <a:pPr algn="l">
              <a:buFont typeface="+mj-lt"/>
              <a:buAutoNum type="arabicPeriod"/>
            </a:pPr>
            <a:r>
              <a:rPr lang="en-US" sz="1750" i="0" u="sng" dirty="0">
                <a:solidFill>
                  <a:srgbClr val="374151"/>
                </a:solidFill>
                <a:effectLst/>
                <a:latin typeface="Söhne"/>
              </a:rPr>
              <a:t>Unpredictable Customer Behavior</a:t>
            </a:r>
            <a:r>
              <a:rPr lang="en-US" sz="1750" i="0" dirty="0">
                <a:solidFill>
                  <a:srgbClr val="374151"/>
                </a:solidFill>
                <a:effectLst/>
                <a:latin typeface="Söhne"/>
              </a:rPr>
              <a:t>: </a:t>
            </a:r>
            <a:r>
              <a:rPr lang="en-US" sz="1750" b="0" i="0" dirty="0" err="1">
                <a:solidFill>
                  <a:srgbClr val="374151"/>
                </a:solidFill>
                <a:effectLst/>
                <a:latin typeface="Söhne"/>
              </a:rPr>
              <a:t>StyleSync</a:t>
            </a:r>
            <a:r>
              <a:rPr lang="en-US" sz="1750" b="0" i="0" dirty="0">
                <a:solidFill>
                  <a:srgbClr val="374151"/>
                </a:solidFill>
                <a:effectLst/>
                <a:latin typeface="Söhne"/>
              </a:rPr>
              <a:t> finds it challenging to forecast customer demand accurately, resulting in either overstocking or understocking of certain items.</a:t>
            </a:r>
          </a:p>
          <a:p>
            <a:pPr algn="l">
              <a:buFont typeface="+mj-lt"/>
              <a:buAutoNum type="arabicPeriod"/>
            </a:pPr>
            <a:r>
              <a:rPr lang="en-US" sz="1750" i="0" u="sng" dirty="0">
                <a:solidFill>
                  <a:srgbClr val="374151"/>
                </a:solidFill>
                <a:effectLst/>
                <a:latin typeface="Söhne"/>
              </a:rPr>
              <a:t>Lack of Transparency</a:t>
            </a:r>
            <a:r>
              <a:rPr lang="en-US" sz="1750" i="0" dirty="0">
                <a:solidFill>
                  <a:srgbClr val="374151"/>
                </a:solidFill>
                <a:effectLst/>
                <a:latin typeface="Söhne"/>
              </a:rPr>
              <a:t>: </a:t>
            </a:r>
            <a:r>
              <a:rPr lang="en-US" sz="1750" b="0" i="0" dirty="0">
                <a:solidFill>
                  <a:srgbClr val="374151"/>
                </a:solidFill>
                <a:effectLst/>
                <a:latin typeface="Söhne"/>
              </a:rPr>
              <a:t>Some teams have a limited understanding of the work other teams are doing, resulting in missed opportunities for cross-functional collaboration.</a:t>
            </a:r>
          </a:p>
        </p:txBody>
      </p:sp>
      <p:sp>
        <p:nvSpPr>
          <p:cNvPr id="5" name="TextBox 4">
            <a:extLst>
              <a:ext uri="{FF2B5EF4-FFF2-40B4-BE49-F238E27FC236}">
                <a16:creationId xmlns:a16="http://schemas.microsoft.com/office/drawing/2014/main" id="{5329E34B-4DF4-A1D5-A965-AD6FC119E57D}"/>
              </a:ext>
            </a:extLst>
          </p:cNvPr>
          <p:cNvSpPr txBox="1"/>
          <p:nvPr/>
        </p:nvSpPr>
        <p:spPr>
          <a:xfrm>
            <a:off x="216195" y="3429000"/>
            <a:ext cx="10050425" cy="3139321"/>
          </a:xfrm>
          <a:prstGeom prst="rect">
            <a:avLst/>
          </a:prstGeom>
          <a:noFill/>
        </p:spPr>
        <p:txBody>
          <a:bodyPr wrap="square">
            <a:spAutoFit/>
          </a:bodyPr>
          <a:lstStyle/>
          <a:p>
            <a:pPr algn="l"/>
            <a:r>
              <a:rPr lang="en-US" sz="1750" b="1" i="0" dirty="0">
                <a:solidFill>
                  <a:srgbClr val="374151"/>
                </a:solidFill>
                <a:effectLst/>
                <a:latin typeface="Söhne"/>
              </a:rPr>
              <a:t>Discussion Questions:</a:t>
            </a:r>
          </a:p>
          <a:p>
            <a:pPr algn="l">
              <a:buFont typeface="+mj-lt"/>
              <a:buAutoNum type="arabicPeriod"/>
            </a:pPr>
            <a:r>
              <a:rPr lang="en-US" sz="1750" b="0" i="0" dirty="0">
                <a:solidFill>
                  <a:srgbClr val="374151"/>
                </a:solidFill>
                <a:effectLst/>
                <a:latin typeface="Söhne"/>
              </a:rPr>
              <a:t>How can </a:t>
            </a:r>
            <a:r>
              <a:rPr lang="en-US" sz="1750" b="0" i="0" dirty="0" err="1">
                <a:solidFill>
                  <a:srgbClr val="374151"/>
                </a:solidFill>
                <a:effectLst/>
                <a:latin typeface="Söhne"/>
              </a:rPr>
              <a:t>StyleSync</a:t>
            </a:r>
            <a:r>
              <a:rPr lang="en-US" sz="1750" b="0" i="0" dirty="0">
                <a:solidFill>
                  <a:srgbClr val="374151"/>
                </a:solidFill>
                <a:effectLst/>
                <a:latin typeface="Söhne"/>
              </a:rPr>
              <a:t> apply empirical process control to their fashion design and production process to better adapt to changing trends while maintaining transparency?</a:t>
            </a:r>
          </a:p>
          <a:p>
            <a:pPr algn="l">
              <a:buFont typeface="+mj-lt"/>
              <a:buAutoNum type="arabicPeriod"/>
            </a:pPr>
            <a:r>
              <a:rPr lang="en-US" sz="1750" b="0" i="0" dirty="0">
                <a:solidFill>
                  <a:srgbClr val="374151"/>
                </a:solidFill>
                <a:effectLst/>
                <a:latin typeface="Söhne"/>
              </a:rPr>
              <a:t>Describe how self-organizing teams can help </a:t>
            </a:r>
            <a:r>
              <a:rPr lang="en-US" sz="1750" b="0" i="0" dirty="0" err="1">
                <a:solidFill>
                  <a:srgbClr val="374151"/>
                </a:solidFill>
                <a:effectLst/>
                <a:latin typeface="Söhne"/>
              </a:rPr>
              <a:t>StyleSync</a:t>
            </a:r>
            <a:r>
              <a:rPr lang="en-US" sz="1750" b="0" i="0" dirty="0">
                <a:solidFill>
                  <a:srgbClr val="374151"/>
                </a:solidFill>
                <a:effectLst/>
                <a:latin typeface="Söhne"/>
              </a:rPr>
              <a:t> streamline their operations, improve decision-making, and foster innovation in their collections.</a:t>
            </a:r>
          </a:p>
          <a:p>
            <a:pPr algn="l">
              <a:buFont typeface="+mj-lt"/>
              <a:buAutoNum type="arabicPeriod"/>
            </a:pPr>
            <a:r>
              <a:rPr lang="en-US" sz="1750" b="0" i="0" dirty="0">
                <a:solidFill>
                  <a:srgbClr val="374151"/>
                </a:solidFill>
                <a:effectLst/>
                <a:latin typeface="Söhne"/>
              </a:rPr>
              <a:t>Provide strategies for improving collaboration among design, manufacturing, marketing, and sales teams to ensure smoother collection launches.</a:t>
            </a:r>
          </a:p>
          <a:p>
            <a:pPr algn="l">
              <a:buFont typeface="+mj-lt"/>
              <a:buAutoNum type="arabicPeriod"/>
            </a:pPr>
            <a:r>
              <a:rPr lang="en-US" sz="1750" b="0" i="0" dirty="0">
                <a:solidFill>
                  <a:srgbClr val="374151"/>
                </a:solidFill>
                <a:effectLst/>
                <a:latin typeface="Söhne"/>
              </a:rPr>
              <a:t>How can </a:t>
            </a:r>
            <a:r>
              <a:rPr lang="en-US" sz="1750" b="0" i="0" dirty="0" err="1">
                <a:solidFill>
                  <a:srgbClr val="374151"/>
                </a:solidFill>
                <a:effectLst/>
                <a:latin typeface="Söhne"/>
              </a:rPr>
              <a:t>StyleSync</a:t>
            </a:r>
            <a:r>
              <a:rPr lang="en-US" sz="1750" b="0" i="0" dirty="0">
                <a:solidFill>
                  <a:srgbClr val="374151"/>
                </a:solidFill>
                <a:effectLst/>
                <a:latin typeface="Söhne"/>
              </a:rPr>
              <a:t> use iterative development to their advantage in the fashion industry? What benefits can they gain from releasing collections in Sprints?</a:t>
            </a:r>
          </a:p>
          <a:p>
            <a:pPr algn="l">
              <a:buFont typeface="+mj-lt"/>
              <a:buAutoNum type="arabicPeriod"/>
            </a:pPr>
            <a:r>
              <a:rPr lang="en-US" sz="1750" b="0" i="0" dirty="0">
                <a:solidFill>
                  <a:srgbClr val="374151"/>
                </a:solidFill>
                <a:effectLst/>
                <a:latin typeface="Söhne"/>
              </a:rPr>
              <a:t>Propose methods for </a:t>
            </a:r>
            <a:r>
              <a:rPr lang="en-US" sz="1750" b="0" i="0" dirty="0" err="1">
                <a:solidFill>
                  <a:srgbClr val="374151"/>
                </a:solidFill>
                <a:effectLst/>
                <a:latin typeface="Söhne"/>
              </a:rPr>
              <a:t>StyleSync</a:t>
            </a:r>
            <a:r>
              <a:rPr lang="en-US" sz="1750" b="0" i="0" dirty="0">
                <a:solidFill>
                  <a:srgbClr val="374151"/>
                </a:solidFill>
                <a:effectLst/>
                <a:latin typeface="Söhne"/>
              </a:rPr>
              <a:t> to gain insights into customer behavior and preferences, allowing them to better plan their collections and stock levels.</a:t>
            </a:r>
          </a:p>
        </p:txBody>
      </p:sp>
    </p:spTree>
    <p:extLst>
      <p:ext uri="{BB962C8B-B14F-4D97-AF65-F5344CB8AC3E}">
        <p14:creationId xmlns:p14="http://schemas.microsoft.com/office/powerpoint/2010/main" val="426710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fontScale="90000"/>
          </a:bodyPr>
          <a:lstStyle/>
          <a:p>
            <a:pPr algn="ctr"/>
            <a:r>
              <a:rPr lang="en-US" sz="16600" dirty="0"/>
              <a:t>KANBAN</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5" name="TextBox 4">
            <a:extLst>
              <a:ext uri="{FF2B5EF4-FFF2-40B4-BE49-F238E27FC236}">
                <a16:creationId xmlns:a16="http://schemas.microsoft.com/office/drawing/2014/main" id="{B50FBC6E-1C0A-19BF-DB71-245085F7A2D1}"/>
              </a:ext>
            </a:extLst>
          </p:cNvPr>
          <p:cNvSpPr txBox="1"/>
          <p:nvPr/>
        </p:nvSpPr>
        <p:spPr>
          <a:xfrm>
            <a:off x="730988" y="4668821"/>
            <a:ext cx="10613952" cy="369332"/>
          </a:xfrm>
          <a:prstGeom prst="rect">
            <a:avLst/>
          </a:prstGeom>
          <a:noFill/>
        </p:spPr>
        <p:txBody>
          <a:bodyPr wrap="square">
            <a:spAutoFit/>
          </a:bodyPr>
          <a:lstStyle/>
          <a:p>
            <a:r>
              <a:rPr lang="en-US" b="1" dirty="0">
                <a:solidFill>
                  <a:srgbClr val="091E42"/>
                </a:solidFill>
                <a:latin typeface="Charlie Text"/>
              </a:rPr>
              <a:t>Kanban</a:t>
            </a:r>
            <a:r>
              <a:rPr lang="en-US" dirty="0">
                <a:solidFill>
                  <a:srgbClr val="091E42"/>
                </a:solidFill>
                <a:latin typeface="Charlie Text"/>
              </a:rPr>
              <a:t> is a popular framework used to implement </a:t>
            </a:r>
            <a:r>
              <a:rPr lang="en-US" u="sng" dirty="0">
                <a:solidFill>
                  <a:srgbClr val="091E42"/>
                </a:solidFill>
                <a:latin typeface="Charlie Text"/>
              </a:rPr>
              <a:t>agile</a:t>
            </a:r>
            <a:r>
              <a:rPr lang="en-US" dirty="0">
                <a:solidFill>
                  <a:srgbClr val="091E42"/>
                </a:solidFill>
                <a:latin typeface="Charlie Text"/>
              </a:rPr>
              <a:t> and </a:t>
            </a:r>
            <a:r>
              <a:rPr lang="en-US" u="sng" dirty="0">
                <a:solidFill>
                  <a:srgbClr val="091E42"/>
                </a:solidFill>
                <a:latin typeface="Charlie Text"/>
              </a:rPr>
              <a:t>DevOps software development</a:t>
            </a:r>
            <a:r>
              <a:rPr lang="en-US" dirty="0">
                <a:solidFill>
                  <a:srgbClr val="091E42"/>
                </a:solidFill>
                <a:latin typeface="Charlie Text"/>
              </a:rPr>
              <a:t>.</a:t>
            </a:r>
          </a:p>
        </p:txBody>
      </p:sp>
    </p:spTree>
    <p:extLst>
      <p:ext uri="{BB962C8B-B14F-4D97-AF65-F5344CB8AC3E}">
        <p14:creationId xmlns:p14="http://schemas.microsoft.com/office/powerpoint/2010/main" val="2203790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0080"/>
          </a:xfrm>
          <a:solidFill>
            <a:srgbClr val="00B050"/>
          </a:solidFill>
        </p:spPr>
        <p:txBody>
          <a:bodyPr/>
          <a:lstStyle/>
          <a:p>
            <a:pPr algn="l" fontAlgn="base"/>
            <a:r>
              <a:rPr lang="en-US" b="1" i="0" dirty="0">
                <a:effectLst/>
              </a:rPr>
              <a:t>History of Kanban</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51009" y="5858197"/>
            <a:ext cx="940991" cy="999803"/>
          </a:xfrm>
          <a:prstGeom prst="rect">
            <a:avLst/>
          </a:prstGeom>
        </p:spPr>
      </p:pic>
      <p:sp>
        <p:nvSpPr>
          <p:cNvPr id="20" name="TextBox 19">
            <a:extLst>
              <a:ext uri="{FF2B5EF4-FFF2-40B4-BE49-F238E27FC236}">
                <a16:creationId xmlns:a16="http://schemas.microsoft.com/office/drawing/2014/main" id="{BE39BAAB-CAA2-D27C-58D0-FE0B037C230A}"/>
              </a:ext>
            </a:extLst>
          </p:cNvPr>
          <p:cNvSpPr txBox="1"/>
          <p:nvPr/>
        </p:nvSpPr>
        <p:spPr>
          <a:xfrm>
            <a:off x="555108" y="1290244"/>
            <a:ext cx="11081783" cy="4708981"/>
          </a:xfrm>
          <a:prstGeom prst="rect">
            <a:avLst/>
          </a:prstGeom>
          <a:noFill/>
        </p:spPr>
        <p:txBody>
          <a:bodyPr wrap="square">
            <a:spAutoFit/>
          </a:bodyPr>
          <a:lstStyle/>
          <a:p>
            <a:pPr marL="285750" indent="-285750">
              <a:buFont typeface="Wingdings" panose="05000000000000000000" pitchFamily="2" charset="2"/>
              <a:buChar char="ü"/>
            </a:pPr>
            <a:r>
              <a:rPr lang="en-US" b="1" i="0" dirty="0">
                <a:solidFill>
                  <a:srgbClr val="202122"/>
                </a:solidFill>
                <a:effectLst/>
                <a:latin typeface="Arial" panose="020B0604020202020204" pitchFamily="34" charset="0"/>
              </a:rPr>
              <a:t>Kanban</a:t>
            </a:r>
            <a:r>
              <a:rPr lang="en-US" b="0" i="0" dirty="0">
                <a:solidFill>
                  <a:srgbClr val="202122"/>
                </a:solidFill>
                <a:effectLst/>
                <a:latin typeface="Arial" panose="020B0604020202020204" pitchFamily="34" charset="0"/>
              </a:rPr>
              <a:t> (Japanese: </a:t>
            </a:r>
            <a:r>
              <a:rPr lang="ja-JP" altLang="en-US" b="0" i="0" dirty="0">
                <a:solidFill>
                  <a:srgbClr val="202122"/>
                </a:solidFill>
                <a:effectLst/>
                <a:latin typeface="Arial" panose="020B0604020202020204" pitchFamily="34" charset="0"/>
              </a:rPr>
              <a:t>カンバン </a:t>
            </a:r>
            <a:r>
              <a:rPr lang="en-US" b="0" i="0" dirty="0">
                <a:solidFill>
                  <a:srgbClr val="202122"/>
                </a:solidFill>
                <a:effectLst/>
                <a:latin typeface="Arial" panose="020B0604020202020204" pitchFamily="34" charset="0"/>
              </a:rPr>
              <a:t>and Chinese: </a:t>
            </a:r>
            <a:r>
              <a:rPr lang="ja-JP" altLang="en-US" b="0" i="0" dirty="0">
                <a:solidFill>
                  <a:srgbClr val="202122"/>
                </a:solidFill>
                <a:effectLst/>
                <a:latin typeface="Arial" panose="020B0604020202020204" pitchFamily="34" charset="0"/>
              </a:rPr>
              <a:t>看板</a:t>
            </a:r>
            <a:r>
              <a:rPr lang="en-US" altLang="ja-JP"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meaning </a:t>
            </a:r>
            <a:r>
              <a:rPr lang="en-US" b="0" i="0" u="none" strike="noStrike" dirty="0">
                <a:solidFill>
                  <a:srgbClr val="3366CC"/>
                </a:solidFill>
                <a:effectLst/>
                <a:latin typeface="Arial" panose="020B0604020202020204" pitchFamily="34" charset="0"/>
              </a:rPr>
              <a:t>signboard</a:t>
            </a:r>
            <a:r>
              <a:rPr lang="en-US" b="0" i="0" dirty="0">
                <a:solidFill>
                  <a:srgbClr val="202122"/>
                </a:solidFill>
                <a:effectLst/>
                <a:latin typeface="Arial" panose="020B0604020202020204" pitchFamily="34" charset="0"/>
              </a:rPr>
              <a:t> or </a:t>
            </a:r>
            <a:r>
              <a:rPr lang="en-US" b="0" i="0" u="none" strike="noStrike" dirty="0">
                <a:solidFill>
                  <a:srgbClr val="3366CC"/>
                </a:solidFill>
                <a:effectLst/>
                <a:latin typeface="Arial" panose="020B0604020202020204" pitchFamily="34" charset="0"/>
              </a:rPr>
              <a:t>billboard</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rPr>
              <a:t>scheduling</a:t>
            </a:r>
            <a:r>
              <a:rPr lang="en-US" b="0" i="0" dirty="0">
                <a:solidFill>
                  <a:srgbClr val="202122"/>
                </a:solidFill>
                <a:effectLst/>
                <a:latin typeface="Arial" panose="020B0604020202020204" pitchFamily="34" charset="0"/>
              </a:rPr>
              <a:t> system for </a:t>
            </a:r>
            <a:r>
              <a:rPr lang="en-US" b="0" i="0" u="none" strike="noStrike" dirty="0">
                <a:solidFill>
                  <a:srgbClr val="3366CC"/>
                </a:solidFill>
                <a:effectLst/>
                <a:latin typeface="Arial" panose="020B0604020202020204" pitchFamily="34" charset="0"/>
              </a:rPr>
              <a:t>lean manufacturing</a:t>
            </a:r>
            <a:r>
              <a:rPr lang="en-US" b="0" i="0" dirty="0">
                <a:solidFill>
                  <a:srgbClr val="202122"/>
                </a:solidFill>
                <a:effectLst/>
                <a:latin typeface="Arial" panose="020B0604020202020204" pitchFamily="34" charset="0"/>
              </a:rPr>
              <a:t> (also called just-in-time manufacturing, abbreviated JIT).</a:t>
            </a:r>
          </a:p>
          <a:p>
            <a:pPr marL="285750" indent="-285750">
              <a:buFont typeface="Wingdings" panose="05000000000000000000" pitchFamily="2" charset="2"/>
              <a:buChar char="ü"/>
            </a:pPr>
            <a:endParaRPr lang="en-US" u="none" strike="noStrike" dirty="0">
              <a:solidFill>
                <a:srgbClr val="202122"/>
              </a:solidFill>
              <a:latin typeface="Arial" panose="020B0604020202020204" pitchFamily="34" charset="0"/>
            </a:endParaRPr>
          </a:p>
          <a:p>
            <a:pPr marL="285750" indent="-285750">
              <a:buFont typeface="Wingdings" panose="05000000000000000000" pitchFamily="2" charset="2"/>
              <a:buChar char="ü"/>
            </a:pPr>
            <a:r>
              <a:rPr lang="en-US" i="1" dirty="0">
                <a:solidFill>
                  <a:srgbClr val="202122"/>
                </a:solidFill>
                <a:latin typeface="Arial" panose="020B0604020202020204" pitchFamily="34" charset="0"/>
              </a:rPr>
              <a:t>Taiichi Ohno</a:t>
            </a:r>
            <a:r>
              <a:rPr lang="en-US" b="0" i="0" dirty="0">
                <a:solidFill>
                  <a:srgbClr val="202122"/>
                </a:solidFill>
                <a:effectLst/>
                <a:latin typeface="Arial" panose="020B0604020202020204" pitchFamily="34" charset="0"/>
              </a:rPr>
              <a:t>, an </a:t>
            </a:r>
            <a:r>
              <a:rPr lang="en-US" b="0" i="0" u="none" strike="noStrike" dirty="0">
                <a:solidFill>
                  <a:srgbClr val="3366CC"/>
                </a:solidFill>
                <a:effectLst/>
                <a:latin typeface="Arial" panose="020B0604020202020204" pitchFamily="34" charset="0"/>
              </a:rPr>
              <a:t>industrial engineer</a:t>
            </a:r>
            <a:r>
              <a:rPr lang="en-US" b="0" i="0" dirty="0">
                <a:solidFill>
                  <a:srgbClr val="202122"/>
                </a:solidFill>
                <a:effectLst/>
                <a:latin typeface="Arial" panose="020B0604020202020204" pitchFamily="34" charset="0"/>
              </a:rPr>
              <a:t> at </a:t>
            </a:r>
            <a:r>
              <a:rPr lang="en-US" b="0" i="0" u="none" strike="noStrike" dirty="0">
                <a:solidFill>
                  <a:srgbClr val="3366CC"/>
                </a:solidFill>
                <a:effectLst/>
                <a:latin typeface="Arial" panose="020B0604020202020204" pitchFamily="34" charset="0"/>
              </a:rPr>
              <a:t>Toyota</a:t>
            </a:r>
            <a:r>
              <a:rPr lang="en-US" b="0" i="0" dirty="0">
                <a:solidFill>
                  <a:srgbClr val="202122"/>
                </a:solidFill>
                <a:effectLst/>
                <a:latin typeface="Arial" panose="020B0604020202020204" pitchFamily="34" charset="0"/>
              </a:rPr>
              <a:t>, developed kanban to improve manufacturing efficiency.</a:t>
            </a:r>
            <a:endParaRPr lang="en-US" b="0" i="0" baseline="30000" dirty="0">
              <a:solidFill>
                <a:srgbClr val="3366CC"/>
              </a:solidFill>
              <a:effectLst/>
              <a:latin typeface="Arial" panose="020B0604020202020204" pitchFamily="34" charset="0"/>
            </a:endParaRPr>
          </a:p>
          <a:p>
            <a:pPr marL="285750" indent="-285750">
              <a:buFont typeface="Wingdings" panose="05000000000000000000" pitchFamily="2" charset="2"/>
              <a:buChar char="ü"/>
            </a:pPr>
            <a:endParaRPr lang="en-US" baseline="30000" dirty="0">
              <a:solidFill>
                <a:srgbClr val="3366CC"/>
              </a:solidFill>
              <a:latin typeface="Arial" panose="020B0604020202020204" pitchFamily="34" charset="0"/>
            </a:endParaRPr>
          </a:p>
          <a:p>
            <a:pPr marL="285750" indent="-285750">
              <a:buFont typeface="Wingdings" panose="05000000000000000000" pitchFamily="2" charset="2"/>
              <a:buChar char="ü"/>
            </a:pPr>
            <a:r>
              <a:rPr lang="en-US" b="0" i="0" dirty="0">
                <a:solidFill>
                  <a:srgbClr val="202122"/>
                </a:solidFill>
                <a:effectLst/>
                <a:latin typeface="Arial" panose="020B0604020202020204" pitchFamily="34" charset="0"/>
              </a:rPr>
              <a:t>The system takes its name from the cards that track production within a factory. </a:t>
            </a:r>
          </a:p>
          <a:p>
            <a:pPr marL="285750" indent="-285750">
              <a:buFont typeface="Wingdings" panose="05000000000000000000" pitchFamily="2" charset="2"/>
              <a:buChar char="ü"/>
            </a:pPr>
            <a:endParaRPr lang="en-US" dirty="0">
              <a:solidFill>
                <a:srgbClr val="202122"/>
              </a:solidFill>
              <a:latin typeface="Arial" panose="020B0604020202020204" pitchFamily="34" charset="0"/>
            </a:endParaRPr>
          </a:p>
          <a:p>
            <a:pPr marL="285750" indent="-285750">
              <a:buFont typeface="Wingdings" panose="05000000000000000000" pitchFamily="2" charset="2"/>
              <a:buChar char="ü"/>
            </a:pPr>
            <a:r>
              <a:rPr lang="en-US" b="0" i="0" dirty="0">
                <a:solidFill>
                  <a:srgbClr val="202122"/>
                </a:solidFill>
                <a:effectLst/>
                <a:latin typeface="Arial" panose="020B0604020202020204" pitchFamily="34" charset="0"/>
              </a:rPr>
              <a:t>Kanban is also known as the </a:t>
            </a:r>
            <a:r>
              <a:rPr lang="en-US" b="0" i="1" dirty="0">
                <a:solidFill>
                  <a:srgbClr val="202122"/>
                </a:solidFill>
                <a:effectLst/>
                <a:latin typeface="Arial" panose="020B0604020202020204" pitchFamily="34" charset="0"/>
              </a:rPr>
              <a:t>Toyota nameplate system</a:t>
            </a:r>
            <a:r>
              <a:rPr lang="en-US" b="0" i="0" dirty="0">
                <a:solidFill>
                  <a:srgbClr val="202122"/>
                </a:solidFill>
                <a:effectLst/>
                <a:latin typeface="Arial" panose="020B0604020202020204" pitchFamily="34" charset="0"/>
              </a:rPr>
              <a:t> in the automotive industry.</a:t>
            </a:r>
          </a:p>
          <a:p>
            <a:pPr marL="285750" indent="-285750">
              <a:buFont typeface="Wingdings" panose="05000000000000000000" pitchFamily="2" charset="2"/>
              <a:buChar char="ü"/>
            </a:pPr>
            <a:endParaRPr lang="en-US" dirty="0">
              <a:solidFill>
                <a:srgbClr val="202122"/>
              </a:solidFill>
              <a:latin typeface="Arial" panose="020B0604020202020204" pitchFamily="34" charset="0"/>
            </a:endParaRPr>
          </a:p>
          <a:p>
            <a:pPr marL="285750" indent="-285750">
              <a:buFont typeface="Wingdings" panose="05000000000000000000" pitchFamily="2" charset="2"/>
              <a:buChar char="ü"/>
            </a:pPr>
            <a:r>
              <a:rPr lang="en-US" dirty="0"/>
              <a:t>The present state of Kanban can trace its roots to the Toyota Production System (and its antecedents) and the work of people like </a:t>
            </a:r>
            <a:r>
              <a:rPr lang="en-US" i="1" dirty="0"/>
              <a:t>Taiichi Ohno </a:t>
            </a:r>
            <a:r>
              <a:rPr lang="en-US" dirty="0"/>
              <a:t>and </a:t>
            </a:r>
            <a:r>
              <a:rPr lang="en-US" i="1" dirty="0"/>
              <a:t>W. Edwards Deming</a:t>
            </a:r>
            <a:r>
              <a:rPr lang="en-US" dirty="0"/>
              <a:t>.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collective set of practices for knowledge work that is now commonly referred to as Kanban mostly originated on a team at Corbis in </a:t>
            </a:r>
            <a:r>
              <a:rPr lang="en-US" b="1" dirty="0"/>
              <a:t>2006</a:t>
            </a:r>
            <a:r>
              <a:rPr lang="en-US" dirty="0"/>
              <a:t>.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Those practices quickly spread to encompass a large and diverse international community that has continued to enhance and evolve the approach.</a:t>
            </a:r>
          </a:p>
        </p:txBody>
      </p:sp>
    </p:spTree>
    <p:extLst>
      <p:ext uri="{BB962C8B-B14F-4D97-AF65-F5344CB8AC3E}">
        <p14:creationId xmlns:p14="http://schemas.microsoft.com/office/powerpoint/2010/main" val="1143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4" descr="What Is Kanban? Explained in 10 Minutes | Kanbanize">
            <a:extLst>
              <a:ext uri="{FF2B5EF4-FFF2-40B4-BE49-F238E27FC236}">
                <a16:creationId xmlns:a16="http://schemas.microsoft.com/office/drawing/2014/main" id="{9B5B04FA-647B-F836-F21C-D78A5A303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480" y="648848"/>
            <a:ext cx="8656320" cy="533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00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What is Azure Boards? Tools to manage software development projects. - Azure  Boards | Microsoft Docs">
            <a:extLst>
              <a:ext uri="{FF2B5EF4-FFF2-40B4-BE49-F238E27FC236}">
                <a16:creationId xmlns:a16="http://schemas.microsoft.com/office/drawing/2014/main" id="{AC0915B3-6AC6-F961-AFC2-87A2A2D14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24" y="535094"/>
            <a:ext cx="11590826"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651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Kanban Principles">
            <a:extLst>
              <a:ext uri="{FF2B5EF4-FFF2-40B4-BE49-F238E27FC236}">
                <a16:creationId xmlns:a16="http://schemas.microsoft.com/office/drawing/2014/main" id="{01BC75F7-ED9C-E7BD-5357-7950914E7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8" t="437" r="2469" b="68981"/>
          <a:stretch/>
        </p:blipFill>
        <p:spPr bwMode="auto">
          <a:xfrm>
            <a:off x="0" y="-1"/>
            <a:ext cx="12193478" cy="64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33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0309"/>
            <a:ext cx="12192000" cy="640080"/>
          </a:xfrm>
          <a:solidFill>
            <a:srgbClr val="00B050"/>
          </a:solidFill>
        </p:spPr>
        <p:txBody>
          <a:bodyPr/>
          <a:lstStyle/>
          <a:p>
            <a:r>
              <a:rPr lang="en-US" dirty="0"/>
              <a:t>SCRUM Framework</a:t>
            </a:r>
          </a:p>
        </p:txBody>
      </p:sp>
      <p:pic>
        <p:nvPicPr>
          <p:cNvPr id="4" name="Picture 3" descr="A close up of a sign&#10;&#10;Description automatically generated">
            <a:extLst>
              <a:ext uri="{FF2B5EF4-FFF2-40B4-BE49-F238E27FC236}">
                <a16:creationId xmlns:a16="http://schemas.microsoft.com/office/drawing/2014/main" id="{34F434F8-EA25-2DE9-EF87-BE25396C1B25}"/>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2" name="Diagram 1">
            <a:extLst>
              <a:ext uri="{FF2B5EF4-FFF2-40B4-BE49-F238E27FC236}">
                <a16:creationId xmlns:a16="http://schemas.microsoft.com/office/drawing/2014/main" id="{2AB7DC2C-C3F6-ED14-F291-A933C28C364D}"/>
              </a:ext>
            </a:extLst>
          </p:cNvPr>
          <p:cNvGraphicFramePr/>
          <p:nvPr>
            <p:extLst>
              <p:ext uri="{D42A27DB-BD31-4B8C-83A1-F6EECF244321}">
                <p14:modId xmlns:p14="http://schemas.microsoft.com/office/powerpoint/2010/main" val="1744585739"/>
              </p:ext>
            </p:extLst>
          </p:nvPr>
        </p:nvGraphicFramePr>
        <p:xfrm>
          <a:off x="233083" y="1430263"/>
          <a:ext cx="11725834" cy="4189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86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E7F5F9"/>
        </a:solidFill>
        <a:effectLst/>
      </p:bgPr>
    </p:bg>
    <p:spTree>
      <p:nvGrpSpPr>
        <p:cNvPr id="1" name=""/>
        <p:cNvGrpSpPr/>
        <p:nvPr/>
      </p:nvGrpSpPr>
      <p:grpSpPr>
        <a:xfrm>
          <a:off x="0" y="0"/>
          <a:ext cx="0" cy="0"/>
          <a:chOff x="0" y="0"/>
          <a:chExt cx="0" cy="0"/>
        </a:xfrm>
      </p:grpSpPr>
      <p:pic>
        <p:nvPicPr>
          <p:cNvPr id="2" name="Picture 2" descr="Kanban Principles">
            <a:extLst>
              <a:ext uri="{FF2B5EF4-FFF2-40B4-BE49-F238E27FC236}">
                <a16:creationId xmlns:a16="http://schemas.microsoft.com/office/drawing/2014/main" id="{CE6668EB-055B-CA9C-26EA-30A00EAF06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40" b="46041"/>
          <a:stretch/>
        </p:blipFill>
        <p:spPr bwMode="auto">
          <a:xfrm>
            <a:off x="-10773" y="723900"/>
            <a:ext cx="12202773"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783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Kanban Principles">
            <a:extLst>
              <a:ext uri="{FF2B5EF4-FFF2-40B4-BE49-F238E27FC236}">
                <a16:creationId xmlns:a16="http://schemas.microsoft.com/office/drawing/2014/main" id="{2F490D9D-5D48-A73C-D38D-FC2F9A02B2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583" b="22500"/>
          <a:stretch/>
        </p:blipFill>
        <p:spPr bwMode="auto">
          <a:xfrm>
            <a:off x="127277" y="800100"/>
            <a:ext cx="11550373"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784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E7F5F9"/>
        </a:solidFill>
        <a:effectLst/>
      </p:bgPr>
    </p:bg>
    <p:spTree>
      <p:nvGrpSpPr>
        <p:cNvPr id="1" name=""/>
        <p:cNvGrpSpPr/>
        <p:nvPr/>
      </p:nvGrpSpPr>
      <p:grpSpPr>
        <a:xfrm>
          <a:off x="0" y="0"/>
          <a:ext cx="0" cy="0"/>
          <a:chOff x="0" y="0"/>
          <a:chExt cx="0" cy="0"/>
        </a:xfrm>
      </p:grpSpPr>
      <p:pic>
        <p:nvPicPr>
          <p:cNvPr id="2" name="Picture 2" descr="Kanban Principles">
            <a:extLst>
              <a:ext uri="{FF2B5EF4-FFF2-40B4-BE49-F238E27FC236}">
                <a16:creationId xmlns:a16="http://schemas.microsoft.com/office/drawing/2014/main" id="{C6B9383B-AD2C-77E6-F1D8-8EEC91C00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97" r="46354"/>
          <a:stretch/>
        </p:blipFill>
        <p:spPr bwMode="auto">
          <a:xfrm>
            <a:off x="1104900" y="552450"/>
            <a:ext cx="7974040" cy="536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0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r>
              <a:rPr lang="en-US" dirty="0"/>
              <a:t>Kanban Values</a:t>
            </a:r>
          </a:p>
        </p:txBody>
      </p:sp>
      <p:pic>
        <p:nvPicPr>
          <p:cNvPr id="4" name="Picture 3" descr="A close up of a sign&#10;&#10;Description automatically generated">
            <a:extLst>
              <a:ext uri="{FF2B5EF4-FFF2-40B4-BE49-F238E27FC236}">
                <a16:creationId xmlns:a16="http://schemas.microsoft.com/office/drawing/2014/main" id="{0A2FFD20-7341-F2CC-12AB-4E7BDE15A95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8" name="Diagram 7">
            <a:extLst>
              <a:ext uri="{FF2B5EF4-FFF2-40B4-BE49-F238E27FC236}">
                <a16:creationId xmlns:a16="http://schemas.microsoft.com/office/drawing/2014/main" id="{D3AC407F-E661-890C-02EF-95727E2BCBCC}"/>
              </a:ext>
            </a:extLst>
          </p:cNvPr>
          <p:cNvGraphicFramePr/>
          <p:nvPr>
            <p:extLst>
              <p:ext uri="{D42A27DB-BD31-4B8C-83A1-F6EECF244321}">
                <p14:modId xmlns:p14="http://schemas.microsoft.com/office/powerpoint/2010/main" val="1717003933"/>
              </p:ext>
            </p:extLst>
          </p:nvPr>
        </p:nvGraphicFramePr>
        <p:xfrm>
          <a:off x="873050" y="703875"/>
          <a:ext cx="10002881" cy="6063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2478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r>
              <a:rPr lang="en-US" dirty="0"/>
              <a:t>Kanban Agendas and Values</a:t>
            </a:r>
          </a:p>
        </p:txBody>
      </p:sp>
      <p:pic>
        <p:nvPicPr>
          <p:cNvPr id="4" name="Picture 3" descr="A close up of a sign&#10;&#10;Description automatically generated">
            <a:extLst>
              <a:ext uri="{FF2B5EF4-FFF2-40B4-BE49-F238E27FC236}">
                <a16:creationId xmlns:a16="http://schemas.microsoft.com/office/drawing/2014/main" id="{0A2FFD20-7341-F2CC-12AB-4E7BDE15A95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3" name="Table 4">
            <a:extLst>
              <a:ext uri="{FF2B5EF4-FFF2-40B4-BE49-F238E27FC236}">
                <a16:creationId xmlns:a16="http://schemas.microsoft.com/office/drawing/2014/main" id="{BF8347CF-403D-4100-09D1-A4E11572433C}"/>
              </a:ext>
            </a:extLst>
          </p:cNvPr>
          <p:cNvGraphicFramePr>
            <a:graphicFrameLocks noGrp="1"/>
          </p:cNvGraphicFramePr>
          <p:nvPr>
            <p:extLst>
              <p:ext uri="{D42A27DB-BD31-4B8C-83A1-F6EECF244321}">
                <p14:modId xmlns:p14="http://schemas.microsoft.com/office/powerpoint/2010/main" val="3927968064"/>
              </p:ext>
            </p:extLst>
          </p:nvPr>
        </p:nvGraphicFramePr>
        <p:xfrm>
          <a:off x="2276549" y="1542064"/>
          <a:ext cx="8128000" cy="4134759"/>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4064000">
                  <a:extLst>
                    <a:ext uri="{9D8B030D-6E8A-4147-A177-3AD203B41FA5}">
                      <a16:colId xmlns:a16="http://schemas.microsoft.com/office/drawing/2014/main" val="2850558460"/>
                    </a:ext>
                  </a:extLst>
                </a:gridCol>
                <a:gridCol w="4064000">
                  <a:extLst>
                    <a:ext uri="{9D8B030D-6E8A-4147-A177-3AD203B41FA5}">
                      <a16:colId xmlns:a16="http://schemas.microsoft.com/office/drawing/2014/main" val="317141501"/>
                    </a:ext>
                  </a:extLst>
                </a:gridCol>
              </a:tblGrid>
              <a:tr h="610564">
                <a:tc>
                  <a:txBody>
                    <a:bodyPr/>
                    <a:lstStyle/>
                    <a:p>
                      <a:pPr algn="ctr"/>
                      <a:r>
                        <a:rPr lang="en-US" sz="4000" b="1" dirty="0">
                          <a:effectLst>
                            <a:outerShdw blurRad="38100" dist="38100" dir="2700000" algn="tl">
                              <a:srgbClr val="000000">
                                <a:alpha val="43137"/>
                              </a:srgbClr>
                            </a:outerShdw>
                          </a:effectLst>
                          <a:latin typeface="+mj-lt"/>
                        </a:rPr>
                        <a:t>Agendas</a:t>
                      </a:r>
                    </a:p>
                  </a:txBody>
                  <a:tcPr/>
                </a:tc>
                <a:tc>
                  <a:txBody>
                    <a:bodyPr/>
                    <a:lstStyle/>
                    <a:p>
                      <a:pPr algn="ctr"/>
                      <a:r>
                        <a:rPr lang="en-US" sz="4000" b="1" dirty="0">
                          <a:effectLst>
                            <a:outerShdw blurRad="38100" dist="38100" dir="2700000" algn="tl">
                              <a:srgbClr val="000000">
                                <a:alpha val="43137"/>
                              </a:srgbClr>
                            </a:outerShdw>
                          </a:effectLst>
                          <a:latin typeface="+mj-lt"/>
                        </a:rPr>
                        <a:t>Values</a:t>
                      </a:r>
                    </a:p>
                  </a:txBody>
                  <a:tcPr/>
                </a:tc>
                <a:extLst>
                  <a:ext uri="{0D108BD9-81ED-4DB2-BD59-A6C34878D82A}">
                    <a16:rowId xmlns:a16="http://schemas.microsoft.com/office/drawing/2014/main" val="951570077"/>
                  </a:ext>
                </a:extLst>
              </a:tr>
              <a:tr h="420452">
                <a:tc rowSpan="3">
                  <a:txBody>
                    <a:bodyPr/>
                    <a:lstStyle/>
                    <a:p>
                      <a:pPr algn="ctr">
                        <a:lnSpc>
                          <a:spcPct val="250000"/>
                        </a:lnSpc>
                      </a:pPr>
                      <a:r>
                        <a:rPr lang="en-US" sz="2400" b="1" dirty="0"/>
                        <a:t>Sustainability</a:t>
                      </a:r>
                    </a:p>
                  </a:txBody>
                  <a:tcPr>
                    <a:solidFill>
                      <a:srgbClr val="DBE5F1"/>
                    </a:solidFill>
                  </a:tcPr>
                </a:tc>
                <a:tc>
                  <a:txBody>
                    <a:bodyPr/>
                    <a:lstStyle/>
                    <a:p>
                      <a:pPr algn="ctr"/>
                      <a:r>
                        <a:rPr lang="en-US" dirty="0"/>
                        <a:t>Transparency</a:t>
                      </a:r>
                    </a:p>
                  </a:txBody>
                  <a:tcPr>
                    <a:solidFill>
                      <a:srgbClr val="DBE5F1"/>
                    </a:solidFill>
                  </a:tcPr>
                </a:tc>
                <a:extLst>
                  <a:ext uri="{0D108BD9-81ED-4DB2-BD59-A6C34878D82A}">
                    <a16:rowId xmlns:a16="http://schemas.microsoft.com/office/drawing/2014/main" val="3769251903"/>
                  </a:ext>
                </a:extLst>
              </a:tr>
              <a:tr h="39340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Balance</a:t>
                      </a:r>
                    </a:p>
                  </a:txBody>
                  <a:tcPr>
                    <a:solidFill>
                      <a:srgbClr val="DBE5F1"/>
                    </a:solidFill>
                  </a:tcPr>
                </a:tc>
                <a:extLst>
                  <a:ext uri="{0D108BD9-81ED-4DB2-BD59-A6C34878D82A}">
                    <a16:rowId xmlns:a16="http://schemas.microsoft.com/office/drawing/2014/main" val="3303317494"/>
                  </a:ext>
                </a:extLst>
              </a:tr>
              <a:tr h="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Collaboration</a:t>
                      </a:r>
                    </a:p>
                  </a:txBody>
                  <a:tcPr>
                    <a:solidFill>
                      <a:srgbClr val="DBE5F1"/>
                    </a:solidFill>
                  </a:tcPr>
                </a:tc>
                <a:extLst>
                  <a:ext uri="{0D108BD9-81ED-4DB2-BD59-A6C34878D82A}">
                    <a16:rowId xmlns:a16="http://schemas.microsoft.com/office/drawing/2014/main" val="253807203"/>
                  </a:ext>
                </a:extLst>
              </a:tr>
              <a:tr h="304800">
                <a:tc rowSpan="3">
                  <a:txBody>
                    <a:bodyPr/>
                    <a:lstStyle/>
                    <a:p>
                      <a:pPr algn="ctr">
                        <a:lnSpc>
                          <a:spcPct val="250000"/>
                        </a:lnSpc>
                      </a:pPr>
                      <a:r>
                        <a:rPr lang="en-US" sz="2400" b="1" kern="1200" dirty="0">
                          <a:solidFill>
                            <a:schemeClr val="tx1"/>
                          </a:solidFill>
                          <a:latin typeface="+mn-lt"/>
                          <a:ea typeface="+mn-ea"/>
                          <a:cs typeface="+mn-cs"/>
                        </a:rPr>
                        <a:t>Service Orientation</a:t>
                      </a:r>
                    </a:p>
                  </a:txBody>
                  <a:tcPr>
                    <a:solidFill>
                      <a:srgbClr val="EAF1DD"/>
                    </a:solidFill>
                  </a:tcPr>
                </a:tc>
                <a:tc>
                  <a:txBody>
                    <a:bodyPr/>
                    <a:lstStyle/>
                    <a:p>
                      <a:pPr algn="ctr"/>
                      <a:r>
                        <a:rPr lang="en-US" dirty="0"/>
                        <a:t>Customer Focus</a:t>
                      </a:r>
                    </a:p>
                  </a:txBody>
                  <a:tcPr>
                    <a:solidFill>
                      <a:srgbClr val="EAF1DD"/>
                    </a:solidFill>
                  </a:tcPr>
                </a:tc>
                <a:extLst>
                  <a:ext uri="{0D108BD9-81ED-4DB2-BD59-A6C34878D82A}">
                    <a16:rowId xmlns:a16="http://schemas.microsoft.com/office/drawing/2014/main" val="3681360310"/>
                  </a:ext>
                </a:extLst>
              </a:tr>
              <a:tr h="395531">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Flow</a:t>
                      </a:r>
                    </a:p>
                  </a:txBody>
                  <a:tcPr>
                    <a:solidFill>
                      <a:srgbClr val="EAF1DD"/>
                    </a:solidFill>
                  </a:tcPr>
                </a:tc>
                <a:extLst>
                  <a:ext uri="{0D108BD9-81ED-4DB2-BD59-A6C34878D82A}">
                    <a16:rowId xmlns:a16="http://schemas.microsoft.com/office/drawing/2014/main" val="436550521"/>
                  </a:ext>
                </a:extLst>
              </a:tr>
              <a:tr h="30480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Leadership</a:t>
                      </a:r>
                    </a:p>
                  </a:txBody>
                  <a:tcPr>
                    <a:solidFill>
                      <a:srgbClr val="EAF1DD"/>
                    </a:solidFill>
                  </a:tcPr>
                </a:tc>
                <a:extLst>
                  <a:ext uri="{0D108BD9-81ED-4DB2-BD59-A6C34878D82A}">
                    <a16:rowId xmlns:a16="http://schemas.microsoft.com/office/drawing/2014/main" val="2971040612"/>
                  </a:ext>
                </a:extLst>
              </a:tr>
              <a:tr h="304800">
                <a:tc rowSpan="3">
                  <a:txBody>
                    <a:bodyPr/>
                    <a:lstStyle/>
                    <a:p>
                      <a:pPr algn="ctr">
                        <a:lnSpc>
                          <a:spcPct val="250000"/>
                        </a:lnSpc>
                      </a:pPr>
                      <a:r>
                        <a:rPr lang="en-US" sz="2400" b="1" dirty="0"/>
                        <a:t>Survivability</a:t>
                      </a:r>
                    </a:p>
                  </a:txBody>
                  <a:tcPr>
                    <a:solidFill>
                      <a:srgbClr val="FDE9D9"/>
                    </a:solidFill>
                  </a:tcPr>
                </a:tc>
                <a:tc>
                  <a:txBody>
                    <a:bodyPr/>
                    <a:lstStyle/>
                    <a:p>
                      <a:pPr algn="ctr"/>
                      <a:r>
                        <a:rPr lang="en-US" dirty="0"/>
                        <a:t>Understanding</a:t>
                      </a:r>
                    </a:p>
                  </a:txBody>
                  <a:tcPr>
                    <a:solidFill>
                      <a:srgbClr val="FDE9D9"/>
                    </a:solidFill>
                  </a:tcPr>
                </a:tc>
                <a:extLst>
                  <a:ext uri="{0D108BD9-81ED-4DB2-BD59-A6C34878D82A}">
                    <a16:rowId xmlns:a16="http://schemas.microsoft.com/office/drawing/2014/main" val="740245008"/>
                  </a:ext>
                </a:extLst>
              </a:tr>
              <a:tr h="395532">
                <a:tc vMerge="1">
                  <a:txBody>
                    <a:bodyPr/>
                    <a:lstStyle/>
                    <a:p>
                      <a:endParaRPr lang="en-US"/>
                    </a:p>
                  </a:txBody>
                  <a:tcPr/>
                </a:tc>
                <a:tc>
                  <a:txBody>
                    <a:bodyPr/>
                    <a:lstStyle/>
                    <a:p>
                      <a:pPr algn="ctr"/>
                      <a:r>
                        <a:rPr lang="en-US" dirty="0"/>
                        <a:t>Agreement</a:t>
                      </a:r>
                    </a:p>
                  </a:txBody>
                  <a:tcPr>
                    <a:solidFill>
                      <a:srgbClr val="FDE9D9"/>
                    </a:solidFill>
                  </a:tcPr>
                </a:tc>
                <a:extLst>
                  <a:ext uri="{0D108BD9-81ED-4DB2-BD59-A6C34878D82A}">
                    <a16:rowId xmlns:a16="http://schemas.microsoft.com/office/drawing/2014/main" val="2969106964"/>
                  </a:ext>
                </a:extLst>
              </a:tr>
              <a:tr h="30480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Respect</a:t>
                      </a:r>
                    </a:p>
                  </a:txBody>
                  <a:tcPr>
                    <a:solidFill>
                      <a:srgbClr val="FDE9D9"/>
                    </a:solidFill>
                  </a:tcPr>
                </a:tc>
                <a:extLst>
                  <a:ext uri="{0D108BD9-81ED-4DB2-BD59-A6C34878D82A}">
                    <a16:rowId xmlns:a16="http://schemas.microsoft.com/office/drawing/2014/main" val="1247682147"/>
                  </a:ext>
                </a:extLst>
              </a:tr>
            </a:tbl>
          </a:graphicData>
        </a:graphic>
      </p:graphicFrame>
    </p:spTree>
    <p:extLst>
      <p:ext uri="{BB962C8B-B14F-4D97-AF65-F5344CB8AC3E}">
        <p14:creationId xmlns:p14="http://schemas.microsoft.com/office/powerpoint/2010/main" val="1428181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r>
              <a:rPr lang="en-US" dirty="0"/>
              <a:t>Kanban Metrics</a:t>
            </a:r>
          </a:p>
        </p:txBody>
      </p:sp>
      <p:pic>
        <p:nvPicPr>
          <p:cNvPr id="4" name="Picture 3" descr="A close up of a sign&#10;&#10;Description automatically generated">
            <a:extLst>
              <a:ext uri="{FF2B5EF4-FFF2-40B4-BE49-F238E27FC236}">
                <a16:creationId xmlns:a16="http://schemas.microsoft.com/office/drawing/2014/main" id="{0A2FFD20-7341-F2CC-12AB-4E7BDE15A95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graphicFrame>
        <p:nvGraphicFramePr>
          <p:cNvPr id="5" name="Table 4">
            <a:extLst>
              <a:ext uri="{FF2B5EF4-FFF2-40B4-BE49-F238E27FC236}">
                <a16:creationId xmlns:a16="http://schemas.microsoft.com/office/drawing/2014/main" id="{B718A965-BE8C-B9CB-C15A-55FA6AF883FC}"/>
              </a:ext>
            </a:extLst>
          </p:cNvPr>
          <p:cNvGraphicFramePr>
            <a:graphicFrameLocks noGrp="1"/>
          </p:cNvGraphicFramePr>
          <p:nvPr>
            <p:extLst>
              <p:ext uri="{D42A27DB-BD31-4B8C-83A1-F6EECF244321}">
                <p14:modId xmlns:p14="http://schemas.microsoft.com/office/powerpoint/2010/main" val="4207322276"/>
              </p:ext>
            </p:extLst>
          </p:nvPr>
        </p:nvGraphicFramePr>
        <p:xfrm>
          <a:off x="738231" y="1315560"/>
          <a:ext cx="10355659" cy="4430604"/>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352386">
                  <a:extLst>
                    <a:ext uri="{9D8B030D-6E8A-4147-A177-3AD203B41FA5}">
                      <a16:colId xmlns:a16="http://schemas.microsoft.com/office/drawing/2014/main" val="2850558460"/>
                    </a:ext>
                  </a:extLst>
                </a:gridCol>
                <a:gridCol w="7003273">
                  <a:extLst>
                    <a:ext uri="{9D8B030D-6E8A-4147-A177-3AD203B41FA5}">
                      <a16:colId xmlns:a16="http://schemas.microsoft.com/office/drawing/2014/main" val="317141501"/>
                    </a:ext>
                  </a:extLst>
                </a:gridCol>
              </a:tblGrid>
              <a:tr h="773004">
                <a:tc>
                  <a:txBody>
                    <a:bodyPr/>
                    <a:lstStyle/>
                    <a:p>
                      <a:pPr algn="ctr"/>
                      <a:r>
                        <a:rPr lang="en-US" sz="4000" b="1" dirty="0">
                          <a:solidFill>
                            <a:schemeClr val="tx1"/>
                          </a:solidFill>
                          <a:effectLst>
                            <a:outerShdw blurRad="38100" dist="38100" dir="2700000" algn="tl">
                              <a:srgbClr val="000000">
                                <a:alpha val="43137"/>
                              </a:srgbClr>
                            </a:outerShdw>
                          </a:effectLst>
                          <a:latin typeface="+mj-lt"/>
                        </a:rPr>
                        <a:t>Metrics</a:t>
                      </a:r>
                    </a:p>
                  </a:txBody>
                  <a:tcPr>
                    <a:solidFill>
                      <a:schemeClr val="accent2">
                        <a:lumMod val="40000"/>
                        <a:lumOff val="60000"/>
                      </a:schemeClr>
                    </a:solidFill>
                  </a:tcPr>
                </a:tc>
                <a:tc>
                  <a:txBody>
                    <a:bodyPr/>
                    <a:lstStyle/>
                    <a:p>
                      <a:pPr algn="ctr"/>
                      <a:r>
                        <a:rPr lang="en-US" sz="4000" b="1" dirty="0">
                          <a:solidFill>
                            <a:schemeClr val="tx1"/>
                          </a:solidFill>
                          <a:effectLst>
                            <a:outerShdw blurRad="38100" dist="38100" dir="2700000" algn="tl">
                              <a:srgbClr val="000000">
                                <a:alpha val="43137"/>
                              </a:srgbClr>
                            </a:outerShdw>
                          </a:effectLst>
                          <a:latin typeface="+mj-lt"/>
                        </a:rPr>
                        <a:t>Explanation</a:t>
                      </a:r>
                    </a:p>
                  </a:txBody>
                  <a:tcPr>
                    <a:solidFill>
                      <a:schemeClr val="accent2">
                        <a:lumMod val="40000"/>
                        <a:lumOff val="60000"/>
                      </a:schemeClr>
                    </a:solidFill>
                  </a:tcPr>
                </a:tc>
                <a:extLst>
                  <a:ext uri="{0D108BD9-81ED-4DB2-BD59-A6C34878D82A}">
                    <a16:rowId xmlns:a16="http://schemas.microsoft.com/office/drawing/2014/main" val="951570077"/>
                  </a:ext>
                </a:extLst>
              </a:tr>
              <a:tr h="637858">
                <a:tc>
                  <a:txBody>
                    <a:bodyPr/>
                    <a:lstStyle/>
                    <a:p>
                      <a:pPr algn="ctr">
                        <a:lnSpc>
                          <a:spcPct val="100000"/>
                        </a:lnSpc>
                      </a:pPr>
                      <a:r>
                        <a:rPr lang="en-US" sz="2400" kern="1200" dirty="0">
                          <a:solidFill>
                            <a:schemeClr val="tx1"/>
                          </a:solidFill>
                          <a:latin typeface="+mn-lt"/>
                          <a:ea typeface="+mn-ea"/>
                          <a:cs typeface="+mn-cs"/>
                        </a:rPr>
                        <a:t>Work in Progress (WIP)</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The number of work items started but not finished.</a:t>
                      </a:r>
                    </a:p>
                  </a:txBody>
                  <a:tcPr>
                    <a:solidFill>
                      <a:schemeClr val="accent6">
                        <a:lumMod val="40000"/>
                        <a:lumOff val="60000"/>
                      </a:schemeClr>
                    </a:solidFill>
                  </a:tcPr>
                </a:tc>
                <a:extLst>
                  <a:ext uri="{0D108BD9-81ED-4DB2-BD59-A6C34878D82A}">
                    <a16:rowId xmlns:a16="http://schemas.microsoft.com/office/drawing/2014/main" val="961950136"/>
                  </a:ext>
                </a:extLst>
              </a:tr>
              <a:tr h="805344">
                <a:tc>
                  <a:txBody>
                    <a:bodyPr/>
                    <a:lstStyle/>
                    <a:p>
                      <a:pPr algn="ctr">
                        <a:lnSpc>
                          <a:spcPct val="100000"/>
                        </a:lnSpc>
                      </a:pPr>
                      <a:r>
                        <a:rPr lang="en-US" sz="2400" kern="1200" dirty="0">
                          <a:solidFill>
                            <a:schemeClr val="tx1"/>
                          </a:solidFill>
                          <a:latin typeface="+mn-lt"/>
                          <a:ea typeface="+mn-ea"/>
                          <a:cs typeface="+mn-cs"/>
                        </a:rPr>
                        <a:t>Cycle Time</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The amount of elapsed time between when a work item starts and when a work item finishes</a:t>
                      </a:r>
                    </a:p>
                  </a:txBody>
                  <a:tcPr>
                    <a:solidFill>
                      <a:schemeClr val="accent4">
                        <a:lumMod val="20000"/>
                        <a:lumOff val="80000"/>
                      </a:schemeClr>
                    </a:solidFill>
                  </a:tcPr>
                </a:tc>
                <a:extLst>
                  <a:ext uri="{0D108BD9-81ED-4DB2-BD59-A6C34878D82A}">
                    <a16:rowId xmlns:a16="http://schemas.microsoft.com/office/drawing/2014/main" val="537920722"/>
                  </a:ext>
                </a:extLst>
              </a:tr>
              <a:tr h="1182009">
                <a:tc>
                  <a:txBody>
                    <a:bodyPr/>
                    <a:lstStyle/>
                    <a:p>
                      <a:pPr algn="ctr">
                        <a:lnSpc>
                          <a:spcPct val="100000"/>
                        </a:lnSpc>
                      </a:pPr>
                      <a:r>
                        <a:rPr lang="en-US" sz="2400" kern="1200" dirty="0">
                          <a:solidFill>
                            <a:schemeClr val="tx1"/>
                          </a:solidFill>
                          <a:latin typeface="+mn-lt"/>
                          <a:ea typeface="+mn-ea"/>
                          <a:cs typeface="+mn-cs"/>
                        </a:rPr>
                        <a:t>Work Item Age</a:t>
                      </a:r>
                    </a:p>
                  </a:txBody>
                  <a:tcPr>
                    <a:solidFill>
                      <a:srgbClr val="FDE9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The amount of time between when a work item started and the current time. This applies only to items that are still in progress. </a:t>
                      </a:r>
                    </a:p>
                  </a:txBody>
                  <a:tcPr>
                    <a:solidFill>
                      <a:srgbClr val="FDE9D9"/>
                    </a:solidFill>
                  </a:tcPr>
                </a:tc>
                <a:extLst>
                  <a:ext uri="{0D108BD9-81ED-4DB2-BD59-A6C34878D82A}">
                    <a16:rowId xmlns:a16="http://schemas.microsoft.com/office/drawing/2014/main" val="169951772"/>
                  </a:ext>
                </a:extLst>
              </a:tr>
              <a:tr h="630853">
                <a:tc>
                  <a:txBody>
                    <a:bodyPr/>
                    <a:lstStyle/>
                    <a:p>
                      <a:pPr algn="ctr">
                        <a:lnSpc>
                          <a:spcPct val="100000"/>
                        </a:lnSpc>
                      </a:pPr>
                      <a:r>
                        <a:rPr lang="en-US" sz="2400" kern="1200" dirty="0">
                          <a:solidFill>
                            <a:schemeClr val="tx1"/>
                          </a:solidFill>
                          <a:latin typeface="+mn-lt"/>
                          <a:ea typeface="+mn-ea"/>
                          <a:cs typeface="+mn-cs"/>
                        </a:rPr>
                        <a:t>Throughput</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The number of work items finished per unit of time.</a:t>
                      </a:r>
                    </a:p>
                  </a:txBody>
                  <a:tcPr>
                    <a:solidFill>
                      <a:schemeClr val="accent1">
                        <a:lumMod val="20000"/>
                        <a:lumOff val="80000"/>
                      </a:schemeClr>
                    </a:solidFill>
                  </a:tcPr>
                </a:tc>
                <a:extLst>
                  <a:ext uri="{0D108BD9-81ED-4DB2-BD59-A6C34878D82A}">
                    <a16:rowId xmlns:a16="http://schemas.microsoft.com/office/drawing/2014/main" val="2095793181"/>
                  </a:ext>
                </a:extLst>
              </a:tr>
            </a:tbl>
          </a:graphicData>
        </a:graphic>
      </p:graphicFrame>
    </p:spTree>
    <p:extLst>
      <p:ext uri="{BB962C8B-B14F-4D97-AF65-F5344CB8AC3E}">
        <p14:creationId xmlns:p14="http://schemas.microsoft.com/office/powerpoint/2010/main" val="2108830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r>
              <a:rPr lang="en-US" dirty="0"/>
              <a:t>Kanban Metrics</a:t>
            </a:r>
          </a:p>
        </p:txBody>
      </p:sp>
      <p:pic>
        <p:nvPicPr>
          <p:cNvPr id="4" name="Picture 3" descr="A close up of a sign&#10;&#10;Description automatically generated">
            <a:extLst>
              <a:ext uri="{FF2B5EF4-FFF2-40B4-BE49-F238E27FC236}">
                <a16:creationId xmlns:a16="http://schemas.microsoft.com/office/drawing/2014/main" id="{0A2FFD20-7341-F2CC-12AB-4E7BDE15A95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pic>
        <p:nvPicPr>
          <p:cNvPr id="2052" name="Picture 4" descr="GitHub - PascalLeMerrer/taiga-metrics">
            <a:extLst>
              <a:ext uri="{FF2B5EF4-FFF2-40B4-BE49-F238E27FC236}">
                <a16:creationId xmlns:a16="http://schemas.microsoft.com/office/drawing/2014/main" id="{B6CAC7F8-E741-8B9A-EFBA-2192D7D413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05" t="21860" r="13889" b="10232"/>
          <a:stretch/>
        </p:blipFill>
        <p:spPr bwMode="auto">
          <a:xfrm>
            <a:off x="1808924" y="1059352"/>
            <a:ext cx="9284965" cy="549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222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Activity</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513731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6" name="Title 1">
            <a:extLst>
              <a:ext uri="{FF2B5EF4-FFF2-40B4-BE49-F238E27FC236}">
                <a16:creationId xmlns:a16="http://schemas.microsoft.com/office/drawing/2014/main" id="{FBD012BA-81BA-233B-3F52-0CF7942E6528}"/>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r>
              <a:rPr lang="en-US" dirty="0"/>
              <a:t>Kanban Metrics</a:t>
            </a:r>
          </a:p>
        </p:txBody>
      </p:sp>
      <p:sp>
        <p:nvSpPr>
          <p:cNvPr id="8" name="TextBox 7">
            <a:extLst>
              <a:ext uri="{FF2B5EF4-FFF2-40B4-BE49-F238E27FC236}">
                <a16:creationId xmlns:a16="http://schemas.microsoft.com/office/drawing/2014/main" id="{D4496566-E28B-4424-E839-7FA947FD1599}"/>
              </a:ext>
            </a:extLst>
          </p:cNvPr>
          <p:cNvSpPr txBox="1"/>
          <p:nvPr/>
        </p:nvSpPr>
        <p:spPr>
          <a:xfrm>
            <a:off x="315461" y="1056613"/>
            <a:ext cx="11101955" cy="3970318"/>
          </a:xfrm>
          <a:prstGeom prst="rect">
            <a:avLst/>
          </a:prstGeom>
          <a:noFill/>
        </p:spPr>
        <p:txBody>
          <a:bodyPr wrap="square">
            <a:spAutoFit/>
          </a:bodyPr>
          <a:lstStyle/>
          <a:p>
            <a:pPr algn="l"/>
            <a:r>
              <a:rPr lang="en-US" sz="1400" b="1" i="0" dirty="0">
                <a:solidFill>
                  <a:srgbClr val="374151"/>
                </a:solidFill>
                <a:effectLst/>
                <a:latin typeface="Söhne"/>
              </a:rPr>
              <a:t>Question 1: Work in Progress (WIP)</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On a Kanban board, a team has a WIP limit of 5 for the "In Progress" column. At a specific point in time, there are 4 work items actively being worked on. Is the team within its WIP limit?</a:t>
            </a:r>
          </a:p>
          <a:p>
            <a:pPr algn="l">
              <a:buFont typeface="Arial" panose="020B0604020202020204" pitchFamily="34" charset="0"/>
              <a:buChar char="•"/>
            </a:pPr>
            <a:endParaRPr lang="en-US" sz="1400" b="0" i="0" dirty="0">
              <a:solidFill>
                <a:srgbClr val="374151"/>
              </a:solidFill>
              <a:effectLst/>
              <a:latin typeface="Söhne"/>
            </a:endParaRPr>
          </a:p>
          <a:p>
            <a:pPr algn="l"/>
            <a:r>
              <a:rPr lang="en-US" sz="1400" b="1" i="0" dirty="0">
                <a:solidFill>
                  <a:srgbClr val="374151"/>
                </a:solidFill>
                <a:effectLst/>
                <a:latin typeface="Söhne"/>
              </a:rPr>
              <a:t>Question 2: Cycle Time</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A software development team starts work on a user story on Day 1. The user story is marked as "Done" on Day 5. What is the cycle time for this user story?</a:t>
            </a:r>
          </a:p>
          <a:p>
            <a:pPr algn="l"/>
            <a:endParaRPr lang="en-US" sz="1400" b="1" i="0" dirty="0">
              <a:solidFill>
                <a:srgbClr val="374151"/>
              </a:solidFill>
              <a:effectLst/>
              <a:latin typeface="Söhne"/>
            </a:endParaRPr>
          </a:p>
          <a:p>
            <a:pPr algn="l"/>
            <a:r>
              <a:rPr lang="en-US" sz="1400" b="1" i="0" dirty="0">
                <a:solidFill>
                  <a:srgbClr val="374151"/>
                </a:solidFill>
                <a:effectLst/>
                <a:latin typeface="Söhne"/>
              </a:rPr>
              <a:t>Question 3: Work Item Age</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Given a Kanban board with the following timestamps for a work item: Created on Day 1, moved to "In Progress" on Day 2, and marked as "Done" on Day 6. What is the work item's age when it is marked as "Done"?</a:t>
            </a:r>
          </a:p>
          <a:p>
            <a:pPr algn="l"/>
            <a:endParaRPr lang="en-US" sz="1400" b="1" i="0" dirty="0">
              <a:solidFill>
                <a:srgbClr val="374151"/>
              </a:solidFill>
              <a:effectLst/>
              <a:latin typeface="Söhne"/>
            </a:endParaRPr>
          </a:p>
          <a:p>
            <a:pPr algn="l"/>
            <a:r>
              <a:rPr lang="en-US" sz="1400" b="1" i="0" dirty="0">
                <a:solidFill>
                  <a:srgbClr val="374151"/>
                </a:solidFill>
                <a:effectLst/>
                <a:latin typeface="Söhne"/>
              </a:rPr>
              <a:t>Question 4: Throughput</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In a Kanban system, a team completes 15 user stories in a week. What is the weekly throughput of the team?</a:t>
            </a:r>
          </a:p>
          <a:p>
            <a:pPr algn="l"/>
            <a:endParaRPr lang="en-US" sz="1400" b="1" i="0" dirty="0">
              <a:solidFill>
                <a:srgbClr val="374151"/>
              </a:solidFill>
              <a:effectLst/>
              <a:latin typeface="Söhne"/>
            </a:endParaRPr>
          </a:p>
          <a:p>
            <a:pPr algn="l"/>
            <a:r>
              <a:rPr lang="en-US" sz="1400" b="1" i="0" dirty="0">
                <a:solidFill>
                  <a:srgbClr val="374151"/>
                </a:solidFill>
                <a:effectLst/>
                <a:latin typeface="Söhne"/>
              </a:rPr>
              <a:t>Question 5: Calculating Average Cycle Time</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A team measures cycle time for 5 user stories: 6 days, 8 days, 4 days, 10 days, and 7 days. What is the average cycle time for these user stories?</a:t>
            </a:r>
          </a:p>
          <a:p>
            <a:pPr algn="l"/>
            <a:endParaRPr lang="en-US" sz="1400" b="1" i="0" dirty="0">
              <a:solidFill>
                <a:srgbClr val="374151"/>
              </a:solidFill>
              <a:effectLst/>
              <a:latin typeface="Söhne"/>
            </a:endParaRPr>
          </a:p>
        </p:txBody>
      </p:sp>
    </p:spTree>
    <p:extLst>
      <p:ext uri="{BB962C8B-B14F-4D97-AF65-F5344CB8AC3E}">
        <p14:creationId xmlns:p14="http://schemas.microsoft.com/office/powerpoint/2010/main" val="3959978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
        <p:nvSpPr>
          <p:cNvPr id="6" name="Title 1">
            <a:extLst>
              <a:ext uri="{FF2B5EF4-FFF2-40B4-BE49-F238E27FC236}">
                <a16:creationId xmlns:a16="http://schemas.microsoft.com/office/drawing/2014/main" id="{FBD012BA-81BA-233B-3F52-0CF7942E6528}"/>
              </a:ext>
            </a:extLst>
          </p:cNvPr>
          <p:cNvSpPr>
            <a:spLocks noGrp="1"/>
          </p:cNvSpPr>
          <p:nvPr>
            <p:ph type="title"/>
          </p:nvPr>
        </p:nvSpPr>
        <p:spPr>
          <a:xfrm>
            <a:off x="0" y="0"/>
            <a:ext cx="12192000" cy="640080"/>
          </a:xfrm>
          <a:solidFill>
            <a:schemeClr val="accent6"/>
          </a:solidFill>
        </p:spPr>
        <p:txBody>
          <a:bodyPr vert="horz" lIns="91440" tIns="45720" rIns="91440" bIns="45720" rtlCol="0" anchor="ctr">
            <a:normAutofit/>
          </a:bodyPr>
          <a:lstStyle/>
          <a:p>
            <a:r>
              <a:rPr lang="en-US" dirty="0"/>
              <a:t>Kanban Metrics</a:t>
            </a:r>
          </a:p>
        </p:txBody>
      </p:sp>
      <p:sp>
        <p:nvSpPr>
          <p:cNvPr id="8" name="TextBox 7">
            <a:extLst>
              <a:ext uri="{FF2B5EF4-FFF2-40B4-BE49-F238E27FC236}">
                <a16:creationId xmlns:a16="http://schemas.microsoft.com/office/drawing/2014/main" id="{D4496566-E28B-4424-E839-7FA947FD1599}"/>
              </a:ext>
            </a:extLst>
          </p:cNvPr>
          <p:cNvSpPr txBox="1"/>
          <p:nvPr/>
        </p:nvSpPr>
        <p:spPr>
          <a:xfrm>
            <a:off x="304087" y="1020386"/>
            <a:ext cx="11260298" cy="3323987"/>
          </a:xfrm>
          <a:prstGeom prst="rect">
            <a:avLst/>
          </a:prstGeom>
          <a:noFill/>
        </p:spPr>
        <p:txBody>
          <a:bodyPr wrap="square">
            <a:spAutoFit/>
          </a:bodyPr>
          <a:lstStyle/>
          <a:p>
            <a:pPr algn="l"/>
            <a:r>
              <a:rPr lang="en-US" sz="1400" b="1" i="0" dirty="0">
                <a:solidFill>
                  <a:srgbClr val="374151"/>
                </a:solidFill>
                <a:effectLst/>
                <a:latin typeface="Söhne"/>
              </a:rPr>
              <a:t>Question 6: Impact of WIP Limit Changes</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A team has a WIP limit of 5 for a specific column on their Kanban board. They decide to reduce the WIP limit to 3. What could be the potential impact on cycle time and throughput?</a:t>
            </a:r>
          </a:p>
          <a:p>
            <a:pPr algn="l"/>
            <a:endParaRPr lang="en-US" sz="1400" b="1" i="0" dirty="0">
              <a:solidFill>
                <a:srgbClr val="374151"/>
              </a:solidFill>
              <a:effectLst/>
              <a:latin typeface="Söhne"/>
            </a:endParaRPr>
          </a:p>
          <a:p>
            <a:pPr algn="l"/>
            <a:r>
              <a:rPr lang="en-US" sz="1400" b="1" i="0" dirty="0">
                <a:solidFill>
                  <a:srgbClr val="374151"/>
                </a:solidFill>
                <a:effectLst/>
                <a:latin typeface="Söhne"/>
              </a:rPr>
              <a:t>Question 7: Analyzing Cumulative Flow Diagram (CFD)</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Consider a Cumulative Flow Diagram (CFD) that shows the following data: Day 1 - 4 items in "To Do," Day 5 - 2 items in "To Do," 3 items in "In Progress," and 1 item in "Done." What is the average cycle time for the items that were marked as "Done"?</a:t>
            </a:r>
          </a:p>
          <a:p>
            <a:pPr algn="l"/>
            <a:endParaRPr lang="en-US" sz="1400" b="1" i="0" dirty="0">
              <a:solidFill>
                <a:srgbClr val="374151"/>
              </a:solidFill>
              <a:effectLst/>
              <a:latin typeface="Söhne"/>
            </a:endParaRPr>
          </a:p>
          <a:p>
            <a:pPr algn="l"/>
            <a:r>
              <a:rPr lang="en-US" sz="1400" b="1" i="0" dirty="0">
                <a:solidFill>
                  <a:srgbClr val="374151"/>
                </a:solidFill>
                <a:effectLst/>
                <a:latin typeface="Söhne"/>
              </a:rPr>
              <a:t>Question 8: Monitoring Work Item Age</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A work item is currently in the "In Progress" column for 2 days. Prior to that, it spent 3 </a:t>
            </a:r>
            <a:r>
              <a:rPr lang="en-US" sz="1400" b="0" i="0" dirty="0" err="1">
                <a:solidFill>
                  <a:srgbClr val="374151"/>
                </a:solidFill>
                <a:effectLst/>
                <a:latin typeface="Söhne"/>
              </a:rPr>
              <a:t>daays</a:t>
            </a:r>
            <a:r>
              <a:rPr lang="en-US" sz="1400" b="0" i="0" dirty="0">
                <a:solidFill>
                  <a:srgbClr val="374151"/>
                </a:solidFill>
                <a:effectLst/>
                <a:latin typeface="Söhne"/>
              </a:rPr>
              <a:t> in the "To Do" column. Calculate the total age of the work item.</a:t>
            </a:r>
          </a:p>
          <a:p>
            <a:pPr algn="l"/>
            <a:endParaRPr lang="en-US" sz="1400" b="1" i="0" dirty="0">
              <a:solidFill>
                <a:srgbClr val="374151"/>
              </a:solidFill>
              <a:effectLst/>
              <a:latin typeface="Söhne"/>
            </a:endParaRPr>
          </a:p>
          <a:p>
            <a:pPr algn="l"/>
            <a:r>
              <a:rPr lang="en-US" sz="1400" b="1" i="0" dirty="0">
                <a:solidFill>
                  <a:srgbClr val="374151"/>
                </a:solidFill>
                <a:effectLst/>
                <a:latin typeface="Söhne"/>
              </a:rPr>
              <a:t>Question 9: Evaluating Throughput and WIP</a:t>
            </a:r>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In a Kanban system, if the team completes 8 work items in a week and the average WIP during that week was 6, what was the average cycle time for the completed work items?</a:t>
            </a:r>
          </a:p>
        </p:txBody>
      </p:sp>
    </p:spTree>
    <p:extLst>
      <p:ext uri="{BB962C8B-B14F-4D97-AF65-F5344CB8AC3E}">
        <p14:creationId xmlns:p14="http://schemas.microsoft.com/office/powerpoint/2010/main" val="3349450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C2A755-6F70-D3F1-1FDC-905D37CCA02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230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84E-8C47-44FF-8D45-4A5CBC5AF2FA}"/>
              </a:ext>
            </a:extLst>
          </p:cNvPr>
          <p:cNvSpPr>
            <a:spLocks noGrp="1"/>
          </p:cNvSpPr>
          <p:nvPr>
            <p:ph type="title"/>
          </p:nvPr>
        </p:nvSpPr>
        <p:spPr>
          <a:solidFill>
            <a:schemeClr val="accent6"/>
          </a:solidFill>
        </p:spPr>
        <p:txBody>
          <a:bodyPr vert="horz" lIns="91440" tIns="45720" rIns="91440" bIns="45720" rtlCol="0" anchor="ctr">
            <a:normAutofit/>
          </a:bodyPr>
          <a:lstStyle/>
          <a:p>
            <a:r>
              <a:rPr lang="en-US" dirty="0"/>
              <a:t>Any Question?</a:t>
            </a:r>
          </a:p>
        </p:txBody>
      </p:sp>
      <p:sp>
        <p:nvSpPr>
          <p:cNvPr id="3" name="Content Placeholder 2">
            <a:extLst>
              <a:ext uri="{FF2B5EF4-FFF2-40B4-BE49-F238E27FC236}">
                <a16:creationId xmlns:a16="http://schemas.microsoft.com/office/drawing/2014/main" id="{F5D0B5F9-9212-47A1-89C9-D57C7E726191}"/>
              </a:ext>
            </a:extLst>
          </p:cNvPr>
          <p:cNvSpPr>
            <a:spLocks noGrp="1"/>
          </p:cNvSpPr>
          <p:nvPr>
            <p:ph sz="quarter" idx="13"/>
          </p:nvPr>
        </p:nvSpPr>
        <p:spPr/>
        <p:txBody>
          <a:bodyPr>
            <a:normAutofit/>
          </a:bodyPr>
          <a:lstStyle/>
          <a:p>
            <a:pPr algn="ctr"/>
            <a:endParaRPr lang="en-US" sz="8800" dirty="0"/>
          </a:p>
          <a:p>
            <a:pPr algn="ctr"/>
            <a:r>
              <a:rPr lang="en-US" sz="8800" dirty="0"/>
              <a:t>End! </a:t>
            </a:r>
          </a:p>
        </p:txBody>
      </p:sp>
      <p:pic>
        <p:nvPicPr>
          <p:cNvPr id="4" name="Picture 3" descr="A close up of a sign&#10;&#10;Description automatically generated">
            <a:extLst>
              <a:ext uri="{FF2B5EF4-FFF2-40B4-BE49-F238E27FC236}">
                <a16:creationId xmlns:a16="http://schemas.microsoft.com/office/drawing/2014/main" id="{0A2FFD20-7341-F2CC-12AB-4E7BDE15A953}"/>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1628685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Agile Testing Services | XBOSoft.com">
            <a:extLst>
              <a:ext uri="{FF2B5EF4-FFF2-40B4-BE49-F238E27FC236}">
                <a16:creationId xmlns:a16="http://schemas.microsoft.com/office/drawing/2014/main" id="{966A5A5F-C259-5A36-9687-21303640C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5" b="4451"/>
          <a:stretch/>
        </p:blipFill>
        <p:spPr bwMode="auto">
          <a:xfrm>
            <a:off x="847423" y="333374"/>
            <a:ext cx="10497153" cy="619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0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54438"/>
            <a:ext cx="12192000" cy="2512463"/>
          </a:xfrm>
          <a:solidFill>
            <a:srgbClr val="00B050"/>
          </a:solidFill>
        </p:spPr>
        <p:txBody>
          <a:bodyPr>
            <a:normAutofit/>
          </a:bodyPr>
          <a:lstStyle/>
          <a:p>
            <a:pPr algn="ctr"/>
            <a:r>
              <a:rPr lang="en-US" sz="8800" dirty="0"/>
              <a:t>Scrum Roles</a:t>
            </a:r>
          </a:p>
        </p:txBody>
      </p:sp>
      <p:pic>
        <p:nvPicPr>
          <p:cNvPr id="4" name="Picture 3" descr="A close up of a sign&#10;&#10;Description automatically generated">
            <a:hlinkClick r:id="rId3" action="ppaction://hlinkfile"/>
            <a:extLst>
              <a:ext uri="{FF2B5EF4-FFF2-40B4-BE49-F238E27FC236}">
                <a16:creationId xmlns:a16="http://schemas.microsoft.com/office/drawing/2014/main" id="{34F434F8-EA25-2DE9-EF87-BE25396C1B25}"/>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3890" y="5858197"/>
            <a:ext cx="940991" cy="999803"/>
          </a:xfrm>
          <a:prstGeom prst="rect">
            <a:avLst/>
          </a:prstGeom>
        </p:spPr>
      </p:pic>
    </p:spTree>
    <p:extLst>
      <p:ext uri="{BB962C8B-B14F-4D97-AF65-F5344CB8AC3E}">
        <p14:creationId xmlns:p14="http://schemas.microsoft.com/office/powerpoint/2010/main" val="970047311"/>
      </p:ext>
    </p:extLst>
  </p:cSld>
  <p:clrMapOvr>
    <a:masterClrMapping/>
  </p:clrMapOvr>
</p:sld>
</file>

<file path=ppt/theme/theme1.xml><?xml version="1.0" encoding="utf-8"?>
<a:theme xmlns:a="http://schemas.openxmlformats.org/drawingml/2006/main" name="Making Templates Accessible">
  <a:themeElements>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fontScheme name="Custom 7">
      <a:majorFont>
        <a:latin typeface="Cambria"/>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ility guide.potx" id="{709F6ED1-91B4-42EB-B205-04CA5CDF84DF}" vid="{41E99566-B948-45A3-A3EF-0F5CFCE3D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themeOverride>
</file>

<file path=ppt/theme/themeOverride2.xml><?xml version="1.0" encoding="utf-8"?>
<a:themeOverride xmlns:a="http://schemas.openxmlformats.org/drawingml/2006/main">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themeOverride>
</file>

<file path=ppt/theme/themeOverride3.xml><?xml version="1.0" encoding="utf-8"?>
<a:themeOverride xmlns:a="http://schemas.openxmlformats.org/drawingml/2006/main">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themeOverride>
</file>

<file path=docProps/app.xml><?xml version="1.0" encoding="utf-8"?>
<Properties xmlns="http://schemas.openxmlformats.org/officeDocument/2006/extended-properties" xmlns:vt="http://schemas.openxmlformats.org/officeDocument/2006/docPropsVTypes">
  <Template/>
  <TotalTime>9320</TotalTime>
  <Words>4429</Words>
  <Application>Microsoft Office PowerPoint</Application>
  <PresentationFormat>Widescreen</PresentationFormat>
  <Paragraphs>444</Paragraphs>
  <Slides>70</Slides>
  <Notes>24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Arial</vt:lpstr>
      <vt:lpstr>Calibri</vt:lpstr>
      <vt:lpstr>Cambria</vt:lpstr>
      <vt:lpstr>Charlie Text</vt:lpstr>
      <vt:lpstr>clearsans</vt:lpstr>
      <vt:lpstr>Open Sans</vt:lpstr>
      <vt:lpstr>Segoe UI</vt:lpstr>
      <vt:lpstr>sofia-pro</vt:lpstr>
      <vt:lpstr>Söhne</vt:lpstr>
      <vt:lpstr>Verdana</vt:lpstr>
      <vt:lpstr>Wingdings</vt:lpstr>
      <vt:lpstr>Making Templates Accessible</vt:lpstr>
      <vt:lpstr>Agile Software Development</vt:lpstr>
      <vt:lpstr>SCRUM</vt:lpstr>
      <vt:lpstr>SCRUM</vt:lpstr>
      <vt:lpstr>THE SCRUM FRAMEWORK</vt:lpstr>
      <vt:lpstr>PowerPoint Presentation</vt:lpstr>
      <vt:lpstr>SCRUM Framework</vt:lpstr>
      <vt:lpstr>PowerPoint Presentation</vt:lpstr>
      <vt:lpstr>PowerPoint Presentation</vt:lpstr>
      <vt:lpstr>Scrum Roles</vt:lpstr>
      <vt:lpstr>The SCRUM Team</vt:lpstr>
      <vt:lpstr>PowerPoint Presentation</vt:lpstr>
      <vt:lpstr>PowerPoint Presentation</vt:lpstr>
      <vt:lpstr>ACTIVITY ?</vt:lpstr>
      <vt:lpstr>PowerPoint Presentation</vt:lpstr>
      <vt:lpstr>PowerPoint Presentation</vt:lpstr>
      <vt:lpstr>PowerPoint Presentation</vt:lpstr>
      <vt:lpstr>PowerPoint Presentation</vt:lpstr>
      <vt:lpstr>PowerPoint Presentation</vt:lpstr>
      <vt:lpstr>PowerPoint Presentation</vt:lpstr>
      <vt:lpstr>Activity: Scrum Roles</vt:lpstr>
      <vt:lpstr>Activity: Scrum Roles</vt:lpstr>
      <vt:lpstr>SCRUM ARTIFACTS</vt:lpstr>
      <vt:lpstr>Scrum Artifacts</vt:lpstr>
      <vt:lpstr>Product Backlog</vt:lpstr>
      <vt:lpstr>Product Backlog</vt:lpstr>
      <vt:lpstr>Product Backlog Example</vt:lpstr>
      <vt:lpstr>Product Backlog Example </vt:lpstr>
      <vt:lpstr>Sprint Backlog</vt:lpstr>
      <vt:lpstr>Sprint Backlog</vt:lpstr>
      <vt:lpstr>Sprint Backlog Components</vt:lpstr>
      <vt:lpstr>Sprint Backlog Example</vt:lpstr>
      <vt:lpstr>Sprint Backlog Vs Product Backlog</vt:lpstr>
      <vt:lpstr>Sprint Backlog Vs Product Backlog</vt:lpstr>
      <vt:lpstr>Product Backlog vs Sprint Backlog</vt:lpstr>
      <vt:lpstr>Product Increment</vt:lpstr>
      <vt:lpstr>Product Increment</vt:lpstr>
      <vt:lpstr>Activity</vt:lpstr>
      <vt:lpstr>Activity: Product Artifacts</vt:lpstr>
      <vt:lpstr>Activity: Product Artifacts</vt:lpstr>
      <vt:lpstr>Activity: Product Artifacts</vt:lpstr>
      <vt:lpstr>Scrum Events</vt:lpstr>
      <vt:lpstr>Scrum Events</vt:lpstr>
      <vt:lpstr>Scrum Meetings</vt:lpstr>
      <vt:lpstr>Scrum Events</vt:lpstr>
      <vt:lpstr>Activity</vt:lpstr>
      <vt:lpstr>Activity: Scrum Meetings</vt:lpstr>
      <vt:lpstr>Activity: Scrum Meetings</vt:lpstr>
      <vt:lpstr>Scrum Principles</vt:lpstr>
      <vt:lpstr>Key Scrum Principles</vt:lpstr>
      <vt:lpstr>Key Scrum Principles</vt:lpstr>
      <vt:lpstr>Scrum Principles Examples</vt:lpstr>
      <vt:lpstr>Activity</vt:lpstr>
      <vt:lpstr>Activity: Scrum Principles</vt:lpstr>
      <vt:lpstr>Activity: Scrum Principles</vt:lpstr>
      <vt:lpstr>KANBAN</vt:lpstr>
      <vt:lpstr>History of Kanban</vt:lpstr>
      <vt:lpstr>PowerPoint Presentation</vt:lpstr>
      <vt:lpstr>PowerPoint Presentation</vt:lpstr>
      <vt:lpstr>PowerPoint Presentation</vt:lpstr>
      <vt:lpstr>PowerPoint Presentation</vt:lpstr>
      <vt:lpstr>PowerPoint Presentation</vt:lpstr>
      <vt:lpstr>PowerPoint Presentation</vt:lpstr>
      <vt:lpstr>Kanban Values</vt:lpstr>
      <vt:lpstr>Kanban Agendas and Values</vt:lpstr>
      <vt:lpstr>Kanban Metrics</vt:lpstr>
      <vt:lpstr>Kanban Metrics</vt:lpstr>
      <vt:lpstr>Activity</vt:lpstr>
      <vt:lpstr>Kanban Metrics</vt:lpstr>
      <vt:lpstr>Kanban Metrics</vt:lpstr>
      <vt:lpstr>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Journey Towards CODELESS Automation…</dc:title>
  <dc:creator>Amir Imam</dc:creator>
  <cp:lastModifiedBy>Syed Muhammad Amir Imam</cp:lastModifiedBy>
  <cp:revision>754</cp:revision>
  <dcterms:created xsi:type="dcterms:W3CDTF">2018-05-11T17:07:29Z</dcterms:created>
  <dcterms:modified xsi:type="dcterms:W3CDTF">2023-09-20T13:25:11Z</dcterms:modified>
  <cp:version/>
</cp:coreProperties>
</file>